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1052" r:id="rId2"/>
    <p:sldId id="1053" r:id="rId3"/>
    <p:sldId id="1047" r:id="rId4"/>
    <p:sldId id="1054" r:id="rId5"/>
    <p:sldId id="1055" r:id="rId6"/>
    <p:sldId id="1056" r:id="rId7"/>
    <p:sldId id="1058" r:id="rId8"/>
    <p:sldId id="1050" r:id="rId9"/>
    <p:sldId id="1059" r:id="rId10"/>
    <p:sldId id="968" r:id="rId11"/>
    <p:sldId id="969" r:id="rId12"/>
    <p:sldId id="970" r:id="rId13"/>
    <p:sldId id="971" r:id="rId14"/>
    <p:sldId id="972" r:id="rId15"/>
    <p:sldId id="973" r:id="rId16"/>
    <p:sldId id="974" r:id="rId17"/>
    <p:sldId id="975" r:id="rId18"/>
    <p:sldId id="976" r:id="rId19"/>
    <p:sldId id="977" r:id="rId20"/>
    <p:sldId id="978" r:id="rId21"/>
    <p:sldId id="979" r:id="rId22"/>
    <p:sldId id="980" r:id="rId23"/>
    <p:sldId id="981" r:id="rId24"/>
    <p:sldId id="982" r:id="rId25"/>
    <p:sldId id="984" r:id="rId26"/>
    <p:sldId id="985" r:id="rId27"/>
    <p:sldId id="986" r:id="rId28"/>
    <p:sldId id="987" r:id="rId29"/>
    <p:sldId id="988" r:id="rId30"/>
    <p:sldId id="989" r:id="rId31"/>
    <p:sldId id="990" r:id="rId32"/>
    <p:sldId id="991" r:id="rId33"/>
    <p:sldId id="992" r:id="rId34"/>
    <p:sldId id="993" r:id="rId35"/>
    <p:sldId id="994" r:id="rId36"/>
    <p:sldId id="996" r:id="rId37"/>
    <p:sldId id="997" r:id="rId38"/>
    <p:sldId id="998" r:id="rId39"/>
    <p:sldId id="999" r:id="rId40"/>
    <p:sldId id="1000" r:id="rId41"/>
    <p:sldId id="1001" r:id="rId42"/>
    <p:sldId id="1002" r:id="rId43"/>
    <p:sldId id="1003" r:id="rId44"/>
    <p:sldId id="1004" r:id="rId45"/>
    <p:sldId id="1005" r:id="rId46"/>
    <p:sldId id="1006" r:id="rId47"/>
    <p:sldId id="1007" r:id="rId48"/>
    <p:sldId id="1011" r:id="rId49"/>
    <p:sldId id="1012" r:id="rId50"/>
    <p:sldId id="1013" r:id="rId51"/>
    <p:sldId id="1014" r:id="rId52"/>
    <p:sldId id="1060" r:id="rId53"/>
    <p:sldId id="1017" r:id="rId54"/>
    <p:sldId id="1018" r:id="rId55"/>
    <p:sldId id="1019" r:id="rId56"/>
    <p:sldId id="1020" r:id="rId57"/>
    <p:sldId id="1021" r:id="rId58"/>
    <p:sldId id="1029" r:id="rId59"/>
    <p:sldId id="1031" r:id="rId60"/>
    <p:sldId id="1033" r:id="rId61"/>
    <p:sldId id="1034" r:id="rId62"/>
    <p:sldId id="1035" r:id="rId63"/>
    <p:sldId id="1036" r:id="rId64"/>
    <p:sldId id="1037" r:id="rId65"/>
    <p:sldId id="1038" r:id="rId66"/>
    <p:sldId id="1039" r:id="rId67"/>
    <p:sldId id="1041" r:id="rId68"/>
    <p:sldId id="1042" r:id="rId69"/>
    <p:sldId id="1043" r:id="rId70"/>
    <p:sldId id="1044" r:id="rId71"/>
    <p:sldId id="1045" r:id="rId72"/>
    <p:sldId id="1046" r:id="rId73"/>
  </p:sldIdLst>
  <p:sldSz cx="9144000" cy="5715000" type="screen16x10"/>
  <p:notesSz cx="9866313" cy="6735763"/>
  <p:defaultTextStyle>
    <a:defPPr>
      <a:defRPr lang="ko-KR"/>
    </a:defPPr>
    <a:lvl1pPr marL="0" algn="l" defTabSz="91433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CC"/>
    <a:srgbClr val="FFFF99"/>
    <a:srgbClr val="34411B"/>
    <a:srgbClr val="FFCC00"/>
    <a:srgbClr val="097EA3"/>
    <a:srgbClr val="9BD5E9"/>
    <a:srgbClr val="8BA3AF"/>
    <a:srgbClr val="A9B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94681" autoAdjust="0"/>
  </p:normalViewPr>
  <p:slideViewPr>
    <p:cSldViewPr>
      <p:cViewPr varScale="1">
        <p:scale>
          <a:sx n="132" d="100"/>
          <a:sy n="132" d="100"/>
        </p:scale>
        <p:origin x="-1014" y="-84"/>
      </p:cViewPr>
      <p:guideLst>
        <p:guide orient="horz" pos="3388"/>
        <p:guide pos="5602"/>
      </p:guideLst>
    </p:cSldViewPr>
  </p:slideViewPr>
  <p:notesTextViewPr>
    <p:cViewPr>
      <p:scale>
        <a:sx n="66" d="100"/>
        <a:sy n="66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4086" y="-102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478" cy="337165"/>
          </a:xfrm>
          <a:prstGeom prst="rect">
            <a:avLst/>
          </a:prstGeom>
        </p:spPr>
        <p:txBody>
          <a:bodyPr vert="horz" lIns="90761" tIns="45381" rIns="90761" bIns="4538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587533" y="1"/>
            <a:ext cx="4276478" cy="337165"/>
          </a:xfrm>
          <a:prstGeom prst="rect">
            <a:avLst/>
          </a:prstGeom>
        </p:spPr>
        <p:txBody>
          <a:bodyPr vert="horz" lIns="90761" tIns="45381" rIns="90761" bIns="45381" rtlCol="0"/>
          <a:lstStyle>
            <a:lvl1pPr algn="r">
              <a:defRPr sz="1200"/>
            </a:lvl1pPr>
          </a:lstStyle>
          <a:p>
            <a:fld id="{C959D4D5-D21F-4252-9593-F2C5CD8EFCDF}" type="datetimeFigureOut">
              <a:rPr lang="ko-KR" altLang="en-US" smtClean="0"/>
              <a:pPr/>
              <a:t>2019-06-12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397522"/>
            <a:ext cx="4276478" cy="337165"/>
          </a:xfrm>
          <a:prstGeom prst="rect">
            <a:avLst/>
          </a:prstGeom>
        </p:spPr>
        <p:txBody>
          <a:bodyPr vert="horz" lIns="90761" tIns="45381" rIns="90761" bIns="4538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587533" y="6397522"/>
            <a:ext cx="4276478" cy="337165"/>
          </a:xfrm>
          <a:prstGeom prst="rect">
            <a:avLst/>
          </a:prstGeom>
        </p:spPr>
        <p:txBody>
          <a:bodyPr vert="horz" lIns="90761" tIns="45381" rIns="90761" bIns="45381" rtlCol="0" anchor="b"/>
          <a:lstStyle>
            <a:lvl1pPr algn="r">
              <a:defRPr sz="1200"/>
            </a:lvl1pPr>
          </a:lstStyle>
          <a:p>
            <a:fld id="{694BA2A4-CFB9-4964-8503-EBEF36E471F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4520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4275401" cy="336789"/>
          </a:xfrm>
          <a:prstGeom prst="rect">
            <a:avLst/>
          </a:prstGeom>
        </p:spPr>
        <p:txBody>
          <a:bodyPr vert="horz" lIns="90761" tIns="45381" rIns="90761" bIns="4538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588633" y="2"/>
            <a:ext cx="4275401" cy="336789"/>
          </a:xfrm>
          <a:prstGeom prst="rect">
            <a:avLst/>
          </a:prstGeom>
        </p:spPr>
        <p:txBody>
          <a:bodyPr vert="horz" lIns="90761" tIns="45381" rIns="90761" bIns="45381" rtlCol="0"/>
          <a:lstStyle>
            <a:lvl1pPr algn="r">
              <a:defRPr sz="1200"/>
            </a:lvl1pPr>
          </a:lstStyle>
          <a:p>
            <a:fld id="{CA0106E6-61DD-446F-8AB2-1C0841BCA0B6}" type="datetimeFigureOut">
              <a:rPr lang="ko-KR" altLang="en-US" smtClean="0"/>
              <a:pPr/>
              <a:t>2019-06-12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11475" y="504825"/>
            <a:ext cx="4044950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1" tIns="45381" rIns="90761" bIns="4538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86632" y="3199491"/>
            <a:ext cx="7893050" cy="3031093"/>
          </a:xfrm>
          <a:prstGeom prst="rect">
            <a:avLst/>
          </a:prstGeom>
        </p:spPr>
        <p:txBody>
          <a:bodyPr vert="horz" lIns="90761" tIns="45381" rIns="90761" bIns="4538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5" y="6397809"/>
            <a:ext cx="4275401" cy="336789"/>
          </a:xfrm>
          <a:prstGeom prst="rect">
            <a:avLst/>
          </a:prstGeom>
        </p:spPr>
        <p:txBody>
          <a:bodyPr vert="horz" lIns="90761" tIns="45381" rIns="90761" bIns="4538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588633" y="6397809"/>
            <a:ext cx="4275401" cy="336789"/>
          </a:xfrm>
          <a:prstGeom prst="rect">
            <a:avLst/>
          </a:prstGeom>
        </p:spPr>
        <p:txBody>
          <a:bodyPr vert="horz" lIns="90761" tIns="45381" rIns="90761" bIns="45381" rtlCol="0" anchor="b"/>
          <a:lstStyle>
            <a:lvl1pPr algn="r">
              <a:defRPr sz="1200"/>
            </a:lvl1pPr>
          </a:lstStyle>
          <a:p>
            <a:fld id="{F331048B-554E-466D-B363-5AE59F56E18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64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53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54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55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56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57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58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59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69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70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71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72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83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1048B-554E-466D-B363-5AE59F56E18F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7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26F4096B-398D-4B4E-B2F7-BCA700647CD2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7B33A391-8548-4690-A46D-181772BC45EB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72C4E9FA-B8DF-4760-A40E-71EEB238C038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914400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3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657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_PAGE_PAG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61090"/>
            <a:ext cx="3600400" cy="4493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ko-KR" altLang="en-US" dirty="0" smtClean="0"/>
              <a:t>회사소개</a:t>
            </a:r>
            <a:endParaRPr lang="ko-KR" altLang="en-US" dirty="0"/>
          </a:p>
        </p:txBody>
      </p:sp>
      <p:sp>
        <p:nvSpPr>
          <p:cNvPr id="16" name="텍스트 개체 틀 14"/>
          <p:cNvSpPr>
            <a:spLocks noGrp="1"/>
          </p:cNvSpPr>
          <p:nvPr>
            <p:ph type="body" sz="quarter" idx="11" hasCustomPrompt="1"/>
          </p:nvPr>
        </p:nvSpPr>
        <p:spPr>
          <a:xfrm>
            <a:off x="352103" y="1188068"/>
            <a:ext cx="1727200" cy="320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baseline="0">
                <a:solidFill>
                  <a:srgbClr val="F62900"/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altLang="ko-KR" dirty="0" smtClean="0"/>
              <a:t>Company introduce</a:t>
            </a:r>
            <a:endParaRPr lang="ko-KR" altLang="en-US" dirty="0"/>
          </a:p>
        </p:txBody>
      </p:sp>
      <p:cxnSp>
        <p:nvCxnSpPr>
          <p:cNvPr id="17" name="직선 연결선 16"/>
          <p:cNvCxnSpPr/>
          <p:nvPr userDrawn="1"/>
        </p:nvCxnSpPr>
        <p:spPr>
          <a:xfrm flipV="1">
            <a:off x="613565" y="0"/>
            <a:ext cx="456868" cy="8128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이등변 삼각형 4"/>
          <p:cNvSpPr/>
          <p:nvPr userDrawn="1"/>
        </p:nvSpPr>
        <p:spPr>
          <a:xfrm>
            <a:off x="8653598" y="5177758"/>
            <a:ext cx="415897" cy="480053"/>
          </a:xfrm>
          <a:prstGeom prst="triangle">
            <a:avLst>
              <a:gd name="adj" fmla="val 100000"/>
            </a:avLst>
          </a:prstGeom>
          <a:solidFill>
            <a:srgbClr val="F62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TextBox 5"/>
          <p:cNvSpPr txBox="1"/>
          <p:nvPr userDrawn="1"/>
        </p:nvSpPr>
        <p:spPr>
          <a:xfrm>
            <a:off x="7647010" y="5327451"/>
            <a:ext cx="102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WAY TO 1ST </a:t>
            </a:r>
            <a:r>
              <a:rPr lang="en-US" altLang="ko-KR" sz="800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MOVER</a:t>
            </a:r>
          </a:p>
          <a:p>
            <a:pPr algn="r"/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IP GROUP HAEDAM</a:t>
            </a:r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3"/>
          </p:nvPr>
        </p:nvSpPr>
        <p:spPr>
          <a:xfrm>
            <a:off x="6978744" y="5369718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CC01C5-EFCE-47DE-9844-456BCEF00B2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3" name="그룹 12"/>
          <p:cNvGrpSpPr/>
          <p:nvPr userDrawn="1"/>
        </p:nvGrpSpPr>
        <p:grpSpPr>
          <a:xfrm>
            <a:off x="264850" y="5243403"/>
            <a:ext cx="1138801" cy="372976"/>
            <a:chOff x="143180" y="250384"/>
            <a:chExt cx="1741538" cy="513343"/>
          </a:xfrm>
        </p:grpSpPr>
        <p:pic>
          <p:nvPicPr>
            <p:cNvPr id="14" name="Picture 7" descr="C:\Users\Administrator\Desktop\HEADAM_WHITE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3180" y="250384"/>
              <a:ext cx="939800" cy="513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7" descr="C:\Users\Administrator\Desktop\HEADAM_WHIT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4918" y="331926"/>
              <a:ext cx="939800" cy="35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976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_PAGE_1_full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J:\프로젝트\해담\해담 ppt\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/>
          <p:cNvGrpSpPr/>
          <p:nvPr userDrawn="1"/>
        </p:nvGrpSpPr>
        <p:grpSpPr>
          <a:xfrm>
            <a:off x="160382" y="292593"/>
            <a:ext cx="1210809" cy="396559"/>
            <a:chOff x="143180" y="250384"/>
            <a:chExt cx="1741538" cy="513343"/>
          </a:xfrm>
        </p:grpSpPr>
        <p:pic>
          <p:nvPicPr>
            <p:cNvPr id="12" name="Picture 7" descr="C:\Users\Administrator\Desktop\HEADAM_WHIT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3180" y="250384"/>
              <a:ext cx="939800" cy="513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C:\Users\Administrator\Desktop\HEADAM_WHIT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4918" y="331926"/>
              <a:ext cx="939800" cy="35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404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9F677D08-AF0B-4AA2-B739-705D0BE87A75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876256" y="5433549"/>
            <a:ext cx="2133600" cy="304271"/>
          </a:xfrm>
          <a:prstGeom prst="rect">
            <a:avLst/>
          </a:prstGeom>
        </p:spPr>
        <p:txBody>
          <a:bodyPr/>
          <a:lstStyle>
            <a:lvl1pPr algn="r">
              <a:defRPr sz="1200" b="1"/>
            </a:lvl1pPr>
          </a:lstStyle>
          <a:p>
            <a:r>
              <a:rPr lang="en-US" altLang="ko-KR" dirty="0" smtClean="0"/>
              <a:t>(</a:t>
            </a:r>
            <a:fld id="{D9A7A04B-F8D7-4C32-95EE-FDE8AE089192}" type="slidenum">
              <a:rPr lang="ko-KR" altLang="en-US" smtClean="0"/>
              <a:pPr/>
              <a:t>‹#›</a:t>
            </a:fld>
            <a:r>
              <a:rPr lang="en-US" altLang="ko-KR" dirty="0" smtClean="0"/>
              <a:t>)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8AFEA97A-D94D-4406-8AC5-0904D37E44DB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76B7661A-4CF5-43DD-A24A-830732E3AA92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279262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7239C9A6-92DC-4ECA-9731-CC839295E605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7E8C392F-D490-4452-BFDE-4615A4849001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AB71742F-F5CB-4D7A-9C20-12FA3E2D3E42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27543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E8560A2B-CFF7-46B1-A3AC-A79A411EC5AE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149EAD99-D190-4247-9323-BF646D947756}" type="datetime1">
              <a:rPr lang="ko-KR" altLang="en-US" smtClean="0"/>
              <a:t>2019-06-12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D9A7A04B-F8D7-4C32-95EE-FDE8AE08919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3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91433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3" indent="-285728" algn="l" defTabSz="91433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3" indent="-228583" algn="l" defTabSz="91433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8" indent="-228583" algn="l" defTabSz="91433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3" indent="-228583" algn="l" defTabSz="91433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08" indent="-228583" algn="l" defTabSz="91433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3" indent="-228583" algn="l" defTabSz="91433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8" indent="-228583" algn="l" defTabSz="91433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3" indent="-228583" algn="l" defTabSz="91433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gif"/><Relationship Id="rId4" Type="http://schemas.openxmlformats.org/officeDocument/2006/relationships/hyperlink" Target="http://naiza.com/namdong/list.htm?page=1792&amp;first=1791&amp;keyword=&amp;locate=%C0%CE%C3%B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jpeg"/><Relationship Id="rId11" Type="http://schemas.openxmlformats.org/officeDocument/2006/relationships/image" Target="../media/image136.pn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jpeg"/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jpeg"/><Relationship Id="rId11" Type="http://schemas.openxmlformats.org/officeDocument/2006/relationships/image" Target="../media/image153.png"/><Relationship Id="rId5" Type="http://schemas.openxmlformats.org/officeDocument/2006/relationships/image" Target="../media/image147.jpeg"/><Relationship Id="rId10" Type="http://schemas.openxmlformats.org/officeDocument/2006/relationships/image" Target="../media/image152.pn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6.png"/><Relationship Id="rId4" Type="http://schemas.openxmlformats.org/officeDocument/2006/relationships/image" Target="../media/image18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21636" y="1329594"/>
            <a:ext cx="75007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ko-KR" altLang="en-US" sz="30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이종특허와 </a:t>
            </a:r>
            <a:r>
              <a:rPr lang="ko-KR" altLang="en-US" sz="3000" b="1" dirty="0" err="1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트리즈를</a:t>
            </a:r>
            <a:r>
              <a:rPr lang="ko-KR" altLang="en-US" sz="30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적용한 문제해결 사례</a:t>
            </a:r>
            <a:endParaRPr lang="en-US" altLang="ko-KR" sz="3000" b="1" dirty="0" smtClean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11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스펀지 </a:t>
            </a:r>
            <a:r>
              <a:rPr lang="ko-KR" altLang="en-US" sz="2000" b="1" dirty="0" err="1">
                <a:solidFill>
                  <a:schemeClr val="bg1"/>
                </a:solidFill>
                <a:latin typeface="+mj-ea"/>
                <a:ea typeface="+mj-ea"/>
              </a:rPr>
              <a:t>여재를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 이용한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여과장치 구조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		</a:t>
            </a:r>
          </a:p>
        </p:txBody>
      </p:sp>
      <p:sp>
        <p:nvSpPr>
          <p:cNvPr id="21" name="직사각형 20"/>
          <p:cNvSpPr/>
          <p:nvPr/>
        </p:nvSpPr>
        <p:spPr bwMode="auto">
          <a:xfrm>
            <a:off x="1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여과 및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역세시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순환구조</a:t>
            </a:r>
          </a:p>
        </p:txBody>
      </p:sp>
      <p:pic>
        <p:nvPicPr>
          <p:cNvPr id="28" name="bandicam 2017-07-19 09-27-51-18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269" y="1705373"/>
            <a:ext cx="6421997" cy="3552594"/>
          </a:xfrm>
          <a:prstGeom prst="rect">
            <a:avLst/>
          </a:prstGeom>
        </p:spPr>
      </p:pic>
      <p:sp>
        <p:nvSpPr>
          <p:cNvPr id="6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10</a:t>
            </a:fld>
            <a:endParaRPr lang="en-US" altLang="ko-KR" sz="1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626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스펀지 </a:t>
            </a:r>
            <a:r>
              <a:rPr lang="ko-KR" altLang="en-US" sz="2000" b="1" dirty="0" err="1">
                <a:solidFill>
                  <a:schemeClr val="bg1"/>
                </a:solidFill>
                <a:latin typeface="+mj-ea"/>
                <a:ea typeface="+mj-ea"/>
              </a:rPr>
              <a:t>여재를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 이용한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여과장치 구조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		</a:t>
            </a:r>
          </a:p>
        </p:txBody>
      </p:sp>
      <p:sp>
        <p:nvSpPr>
          <p:cNvPr id="10" name="직사각형 9"/>
          <p:cNvSpPr/>
          <p:nvPr/>
        </p:nvSpPr>
        <p:spPr bwMode="auto">
          <a:xfrm>
            <a:off x="323529" y="1705372"/>
            <a:ext cx="8442646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171450" indent="-171450" algn="just" defTabSz="91433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ko-KR" altLang="en-US" sz="1200" b="1" dirty="0">
                <a:latin typeface="+mn-lt"/>
                <a:ea typeface="+mn-ea"/>
              </a:rPr>
              <a:t>외통 덮개에 설치된 실린더 </a:t>
            </a:r>
            <a:r>
              <a:rPr lang="ko-KR" altLang="en-US" sz="1200" b="1" dirty="0" err="1">
                <a:latin typeface="+mn-lt"/>
                <a:ea typeface="+mn-ea"/>
              </a:rPr>
              <a:t>가동부를</a:t>
            </a:r>
            <a:r>
              <a:rPr lang="ko-KR" altLang="en-US" sz="1200" b="1" dirty="0">
                <a:latin typeface="+mn-lt"/>
                <a:ea typeface="+mn-ea"/>
              </a:rPr>
              <a:t> 내통 덮개로 이동시켜 장치 높이 감소</a:t>
            </a:r>
            <a:endParaRPr lang="en-US" altLang="ko-KR" sz="1200" b="1" dirty="0">
              <a:latin typeface="+mn-lt"/>
              <a:ea typeface="+mn-ea"/>
            </a:endParaRPr>
          </a:p>
          <a:p>
            <a:pPr marL="171450" indent="-171450" algn="just" defTabSz="91433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ko-KR" altLang="en-US" sz="1200" b="1" dirty="0">
                <a:latin typeface="+mn-lt"/>
                <a:ea typeface="+mn-ea"/>
              </a:rPr>
              <a:t>스펀지 재질의 </a:t>
            </a:r>
            <a:r>
              <a:rPr lang="ko-KR" altLang="en-US" sz="1200" b="1" dirty="0" err="1">
                <a:latin typeface="+mn-lt"/>
                <a:ea typeface="+mn-ea"/>
              </a:rPr>
              <a:t>여재</a:t>
            </a:r>
            <a:r>
              <a:rPr lang="en-US" altLang="ko-KR" sz="1200" b="1" dirty="0">
                <a:latin typeface="+mn-lt"/>
                <a:ea typeface="+mn-ea"/>
              </a:rPr>
              <a:t>(</a:t>
            </a:r>
            <a:r>
              <a:rPr lang="ko-KR" altLang="en-US" sz="1200" b="1" dirty="0">
                <a:latin typeface="+mn-lt"/>
                <a:ea typeface="+mn-ea"/>
              </a:rPr>
              <a:t>단가 저렴</a:t>
            </a:r>
            <a:r>
              <a:rPr lang="en-US" altLang="ko-KR" sz="1200" b="1" dirty="0">
                <a:latin typeface="+mn-lt"/>
                <a:ea typeface="+mn-ea"/>
              </a:rPr>
              <a:t>, </a:t>
            </a:r>
            <a:r>
              <a:rPr lang="ko-KR" altLang="en-US" sz="1200" b="1" dirty="0" err="1">
                <a:latin typeface="+mn-lt"/>
                <a:ea typeface="+mn-ea"/>
              </a:rPr>
              <a:t>공극</a:t>
            </a:r>
            <a:r>
              <a:rPr lang="ko-KR" altLang="en-US" sz="1200" b="1" dirty="0">
                <a:latin typeface="+mn-lt"/>
                <a:ea typeface="+mn-ea"/>
              </a:rPr>
              <a:t> 미세</a:t>
            </a:r>
            <a:r>
              <a:rPr lang="en-US" altLang="ko-KR" sz="1200" b="1" dirty="0">
                <a:latin typeface="+mn-lt"/>
                <a:ea typeface="+mn-ea"/>
              </a:rPr>
              <a:t>, </a:t>
            </a:r>
            <a:r>
              <a:rPr lang="ko-KR" altLang="en-US" sz="1200" b="1" dirty="0">
                <a:latin typeface="+mn-lt"/>
                <a:ea typeface="+mn-ea"/>
              </a:rPr>
              <a:t>압축률 높음</a:t>
            </a:r>
            <a:r>
              <a:rPr lang="en-US" altLang="ko-KR" sz="1200" b="1" dirty="0">
                <a:latin typeface="+mn-lt"/>
                <a:ea typeface="+mn-ea"/>
              </a:rPr>
              <a:t>)</a:t>
            </a:r>
          </a:p>
          <a:p>
            <a:pPr marL="171450" indent="-171450" algn="just" defTabSz="91433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ko-KR" altLang="en-US" sz="1200" b="1" dirty="0" err="1">
                <a:latin typeface="+mn-lt"/>
                <a:ea typeface="+mn-ea"/>
              </a:rPr>
              <a:t>역세처리</a:t>
            </a:r>
            <a:r>
              <a:rPr lang="ko-KR" altLang="en-US" sz="1200" b="1" dirty="0">
                <a:latin typeface="+mn-lt"/>
                <a:ea typeface="+mn-ea"/>
              </a:rPr>
              <a:t> 구조 간소화</a:t>
            </a:r>
            <a:r>
              <a:rPr lang="en-US" altLang="ko-KR" sz="1200" b="1" dirty="0">
                <a:latin typeface="+mn-lt"/>
                <a:ea typeface="+mn-ea"/>
              </a:rPr>
              <a:t>(</a:t>
            </a:r>
            <a:r>
              <a:rPr lang="ko-KR" altLang="en-US" sz="1200" b="1" dirty="0">
                <a:latin typeface="+mn-lt"/>
                <a:ea typeface="+mn-ea"/>
              </a:rPr>
              <a:t>내통 및 </a:t>
            </a:r>
            <a:r>
              <a:rPr lang="ko-KR" altLang="en-US" sz="1200" b="1" dirty="0" err="1">
                <a:latin typeface="+mn-lt"/>
                <a:ea typeface="+mn-ea"/>
              </a:rPr>
              <a:t>외통여재</a:t>
            </a:r>
            <a:r>
              <a:rPr lang="ko-KR" altLang="en-US" sz="1200" b="1" dirty="0">
                <a:latin typeface="+mn-lt"/>
                <a:ea typeface="+mn-ea"/>
              </a:rPr>
              <a:t> 개별 </a:t>
            </a:r>
            <a:r>
              <a:rPr lang="ko-KR" altLang="en-US" sz="1200" b="1" dirty="0" err="1">
                <a:latin typeface="+mn-lt"/>
                <a:ea typeface="+mn-ea"/>
              </a:rPr>
              <a:t>역세방식에서</a:t>
            </a:r>
            <a:r>
              <a:rPr lang="ko-KR" altLang="en-US" sz="1200" b="1" dirty="0">
                <a:latin typeface="+mn-lt"/>
                <a:ea typeface="+mn-ea"/>
              </a:rPr>
              <a:t> 외통에서 내통으로 연속 </a:t>
            </a:r>
            <a:r>
              <a:rPr lang="ko-KR" altLang="en-US" sz="1200" b="1" dirty="0" err="1">
                <a:latin typeface="+mn-lt"/>
                <a:ea typeface="+mn-ea"/>
              </a:rPr>
              <a:t>역세방식으로</a:t>
            </a:r>
            <a:r>
              <a:rPr lang="ko-KR" altLang="en-US" sz="1200" b="1" dirty="0">
                <a:latin typeface="+mn-lt"/>
                <a:ea typeface="+mn-ea"/>
              </a:rPr>
              <a:t> 변경</a:t>
            </a:r>
            <a:r>
              <a:rPr lang="en-US" altLang="ko-KR" sz="1200" b="1" dirty="0">
                <a:latin typeface="+mn-lt"/>
                <a:ea typeface="+mn-ea"/>
              </a:rPr>
              <a:t>)</a:t>
            </a:r>
            <a:endParaRPr lang="ko-KR" altLang="en-US" sz="1200" b="1" dirty="0">
              <a:latin typeface="+mn-lt"/>
              <a:ea typeface="+mn-ea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5016301" y="3111822"/>
            <a:ext cx="363537" cy="5921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30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4334917" y="5317131"/>
            <a:ext cx="1631724" cy="2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200" b="1"/>
              <a:t>[</a:t>
            </a:r>
            <a:r>
              <a:rPr lang="ko-KR" altLang="en-US" sz="1200" b="1"/>
              <a:t>한국등록 </a:t>
            </a:r>
            <a:r>
              <a:rPr lang="en-US" altLang="ko-KR" sz="1200" b="1"/>
              <a:t>1488965]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3627413" y="2682296"/>
            <a:ext cx="2736303" cy="2308226"/>
            <a:chOff x="3846984" y="2497460"/>
            <a:chExt cx="3389312" cy="285907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984" y="2497460"/>
              <a:ext cx="3389312" cy="2859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자유형 16"/>
            <p:cNvSpPr/>
            <p:nvPr/>
          </p:nvSpPr>
          <p:spPr bwMode="auto">
            <a:xfrm>
              <a:off x="4462934" y="2981647"/>
              <a:ext cx="849312" cy="1863725"/>
            </a:xfrm>
            <a:custGeom>
              <a:avLst/>
              <a:gdLst>
                <a:gd name="connsiteX0" fmla="*/ 660400 w 1009650"/>
                <a:gd name="connsiteY0" fmla="*/ 0 h 2216150"/>
                <a:gd name="connsiteX1" fmla="*/ 622300 w 1009650"/>
                <a:gd name="connsiteY1" fmla="*/ 2025650 h 2216150"/>
                <a:gd name="connsiteX2" fmla="*/ 901700 w 1009650"/>
                <a:gd name="connsiteY2" fmla="*/ 2216150 h 2216150"/>
                <a:gd name="connsiteX3" fmla="*/ 1009650 w 1009650"/>
                <a:gd name="connsiteY3" fmla="*/ 2216150 h 2216150"/>
                <a:gd name="connsiteX4" fmla="*/ 1009650 w 1009650"/>
                <a:gd name="connsiteY4" fmla="*/ 952500 h 2216150"/>
                <a:gd name="connsiteX5" fmla="*/ 0 w 1009650"/>
                <a:gd name="connsiteY5" fmla="*/ 952500 h 2216150"/>
                <a:gd name="connsiteX6" fmla="*/ 0 w 1009650"/>
                <a:gd name="connsiteY6" fmla="*/ 1841500 h 22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9650" h="2216150">
                  <a:moveTo>
                    <a:pt x="660400" y="0"/>
                  </a:moveTo>
                  <a:lnTo>
                    <a:pt x="622300" y="2025650"/>
                  </a:lnTo>
                  <a:lnTo>
                    <a:pt x="901700" y="2216150"/>
                  </a:lnTo>
                  <a:lnTo>
                    <a:pt x="1009650" y="2216150"/>
                  </a:lnTo>
                  <a:lnTo>
                    <a:pt x="1009650" y="952500"/>
                  </a:lnTo>
                  <a:lnTo>
                    <a:pt x="0" y="952500"/>
                  </a:lnTo>
                  <a:lnTo>
                    <a:pt x="0" y="1841500"/>
                  </a:lnTo>
                </a:path>
              </a:pathLst>
            </a:custGeom>
            <a:ln w="28575">
              <a:solidFill>
                <a:srgbClr val="0000FF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3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pSp>
        <p:nvGrpSpPr>
          <p:cNvPr id="18" name="그룹 6"/>
          <p:cNvGrpSpPr>
            <a:grpSpLocks/>
          </p:cNvGrpSpPr>
          <p:nvPr/>
        </p:nvGrpSpPr>
        <p:grpSpPr bwMode="auto">
          <a:xfrm>
            <a:off x="602580" y="2548979"/>
            <a:ext cx="2730500" cy="3044825"/>
            <a:chOff x="772484" y="2438304"/>
            <a:chExt cx="2730796" cy="304535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84" y="2438304"/>
              <a:ext cx="2730796" cy="2768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직사각형 19"/>
            <p:cNvSpPr/>
            <p:nvPr/>
          </p:nvSpPr>
          <p:spPr>
            <a:xfrm>
              <a:off x="1852101" y="2438304"/>
              <a:ext cx="431847" cy="83358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22" name="TextBox 17"/>
            <p:cNvSpPr txBox="1">
              <a:spLocks noChangeArrowheads="1"/>
            </p:cNvSpPr>
            <p:nvPr/>
          </p:nvSpPr>
          <p:spPr bwMode="auto">
            <a:xfrm>
              <a:off x="1105356" y="5206662"/>
              <a:ext cx="19397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r>
                <a:rPr lang="en-US" altLang="ko-KR" sz="1200" b="1"/>
                <a:t>[</a:t>
              </a:r>
              <a:r>
                <a:rPr lang="ko-KR" altLang="en-US" sz="1200" b="1"/>
                <a:t>한국등록 </a:t>
              </a:r>
              <a:r>
                <a:rPr lang="en-US" altLang="ko-KR" sz="1200" b="1"/>
                <a:t>1335668]</a:t>
              </a:r>
            </a:p>
          </p:txBody>
        </p:sp>
        <p:sp>
          <p:nvSpPr>
            <p:cNvPr id="23" name="자유형 22"/>
            <p:cNvSpPr/>
            <p:nvPr/>
          </p:nvSpPr>
          <p:spPr>
            <a:xfrm>
              <a:off x="2114066" y="3810144"/>
              <a:ext cx="984357" cy="527142"/>
            </a:xfrm>
            <a:custGeom>
              <a:avLst/>
              <a:gdLst>
                <a:gd name="connsiteX0" fmla="*/ 984250 w 984250"/>
                <a:gd name="connsiteY0" fmla="*/ 508000 h 527050"/>
                <a:gd name="connsiteX1" fmla="*/ 0 w 984250"/>
                <a:gd name="connsiteY1" fmla="*/ 527050 h 527050"/>
                <a:gd name="connsiteX2" fmla="*/ 0 w 984250"/>
                <a:gd name="connsiteY2" fmla="*/ 0 h 527050"/>
                <a:gd name="connsiteX3" fmla="*/ 825500 w 984250"/>
                <a:gd name="connsiteY3" fmla="*/ 12700 h 5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250" h="527050">
                  <a:moveTo>
                    <a:pt x="984250" y="508000"/>
                  </a:moveTo>
                  <a:lnTo>
                    <a:pt x="0" y="527050"/>
                  </a:lnTo>
                  <a:lnTo>
                    <a:pt x="0" y="0"/>
                  </a:lnTo>
                  <a:lnTo>
                    <a:pt x="825500" y="12700"/>
                  </a:lnTo>
                </a:path>
              </a:pathLst>
            </a:custGeom>
            <a:ln w="28575">
              <a:solidFill>
                <a:srgbClr val="0000FF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3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24" name="자유형 23"/>
            <p:cNvSpPr/>
            <p:nvPr/>
          </p:nvSpPr>
          <p:spPr>
            <a:xfrm>
              <a:off x="2457004" y="3530695"/>
              <a:ext cx="596965" cy="616058"/>
            </a:xfrm>
            <a:custGeom>
              <a:avLst/>
              <a:gdLst>
                <a:gd name="connsiteX0" fmla="*/ 596900 w 596900"/>
                <a:gd name="connsiteY0" fmla="*/ 615950 h 615950"/>
                <a:gd name="connsiteX1" fmla="*/ 0 w 596900"/>
                <a:gd name="connsiteY1" fmla="*/ 615950 h 615950"/>
                <a:gd name="connsiteX2" fmla="*/ 25400 w 596900"/>
                <a:gd name="connsiteY2" fmla="*/ 0 h 615950"/>
                <a:gd name="connsiteX3" fmla="*/ 457200 w 596900"/>
                <a:gd name="connsiteY3" fmla="*/ 63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900" h="615950">
                  <a:moveTo>
                    <a:pt x="596900" y="615950"/>
                  </a:moveTo>
                  <a:lnTo>
                    <a:pt x="0" y="615950"/>
                  </a:lnTo>
                  <a:lnTo>
                    <a:pt x="25400" y="0"/>
                  </a:lnTo>
                  <a:lnTo>
                    <a:pt x="457200" y="6350"/>
                  </a:lnTo>
                </a:path>
              </a:pathLst>
            </a:custGeom>
            <a:ln w="28575">
              <a:solidFill>
                <a:srgbClr val="0000FF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3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sp>
        <p:nvSpPr>
          <p:cNvPr id="25" name="직사각형 24"/>
          <p:cNvSpPr/>
          <p:nvPr/>
        </p:nvSpPr>
        <p:spPr bwMode="auto">
          <a:xfrm>
            <a:off x="1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여과장치 구조개선 사항</a:t>
            </a:r>
          </a:p>
        </p:txBody>
      </p:sp>
      <p:sp>
        <p:nvSpPr>
          <p:cNvPr id="21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11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grpSp>
        <p:nvGrpSpPr>
          <p:cNvPr id="26" name="그룹 43"/>
          <p:cNvGrpSpPr>
            <a:grpSpLocks/>
          </p:cNvGrpSpPr>
          <p:nvPr/>
        </p:nvGrpSpPr>
        <p:grpSpPr bwMode="auto">
          <a:xfrm>
            <a:off x="1179140" y="2610288"/>
            <a:ext cx="7353300" cy="1997794"/>
            <a:chOff x="963430" y="2641474"/>
            <a:chExt cx="7352984" cy="2376566"/>
          </a:xfrm>
        </p:grpSpPr>
        <p:sp>
          <p:nvSpPr>
            <p:cNvPr id="28" name="직사각형 16"/>
            <p:cNvSpPr>
              <a:spLocks noChangeArrowheads="1"/>
            </p:cNvSpPr>
            <p:nvPr/>
          </p:nvSpPr>
          <p:spPr bwMode="auto">
            <a:xfrm>
              <a:off x="971600" y="3342819"/>
              <a:ext cx="6192687" cy="382518"/>
            </a:xfrm>
            <a:prstGeom prst="rect">
              <a:avLst/>
            </a:prstGeom>
            <a:solidFill>
              <a:srgbClr val="BFBFB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endParaRPr lang="ko-KR" altLang="en-US" sz="800" b="1"/>
            </a:p>
          </p:txBody>
        </p:sp>
        <p:sp>
          <p:nvSpPr>
            <p:cNvPr id="29" name="직사각형 33"/>
            <p:cNvSpPr>
              <a:spLocks noChangeArrowheads="1"/>
            </p:cNvSpPr>
            <p:nvPr/>
          </p:nvSpPr>
          <p:spPr bwMode="auto">
            <a:xfrm>
              <a:off x="963430" y="3797344"/>
              <a:ext cx="6200857" cy="792087"/>
            </a:xfrm>
            <a:prstGeom prst="rect">
              <a:avLst/>
            </a:prstGeom>
            <a:solidFill>
              <a:srgbClr val="BFBFB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endParaRPr lang="ko-KR" altLang="en-US" sz="800" b="1"/>
            </a:p>
          </p:txBody>
        </p:sp>
        <p:sp>
          <p:nvSpPr>
            <p:cNvPr id="30" name="직사각형 29"/>
            <p:cNvSpPr/>
            <p:nvPr/>
          </p:nvSpPr>
          <p:spPr bwMode="auto">
            <a:xfrm>
              <a:off x="963430" y="2644649"/>
              <a:ext cx="6192571" cy="671532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3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800" b="1">
                <a:latin typeface="+mn-lt"/>
                <a:ea typeface="+mn-ea"/>
              </a:endParaRPr>
            </a:p>
          </p:txBody>
        </p:sp>
        <p:sp>
          <p:nvSpPr>
            <p:cNvPr id="31" name="TextBox 17"/>
            <p:cNvSpPr txBox="1">
              <a:spLocks noChangeArrowheads="1"/>
            </p:cNvSpPr>
            <p:nvPr/>
          </p:nvSpPr>
          <p:spPr bwMode="auto">
            <a:xfrm>
              <a:off x="6220542" y="2641474"/>
              <a:ext cx="158417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r" eaLnBrk="1" hangingPunct="1"/>
              <a:r>
                <a:rPr lang="ko-KR" altLang="en-US" sz="1000" b="1"/>
                <a:t>초기모델</a:t>
              </a:r>
            </a:p>
          </p:txBody>
        </p:sp>
        <p:sp>
          <p:nvSpPr>
            <p:cNvPr id="32" name="TextBox 35"/>
            <p:cNvSpPr txBox="1">
              <a:spLocks noChangeArrowheads="1"/>
            </p:cNvSpPr>
            <p:nvPr/>
          </p:nvSpPr>
          <p:spPr bwMode="auto">
            <a:xfrm>
              <a:off x="6228183" y="3298679"/>
              <a:ext cx="158417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r" eaLnBrk="1" hangingPunct="1"/>
              <a:r>
                <a:rPr lang="ko-KR" altLang="en-US" sz="1000" b="1" dirty="0"/>
                <a:t>개선모델</a:t>
              </a:r>
            </a:p>
          </p:txBody>
        </p:sp>
        <p:cxnSp>
          <p:nvCxnSpPr>
            <p:cNvPr id="33" name="직선 연결선 32"/>
            <p:cNvCxnSpPr/>
            <p:nvPr/>
          </p:nvCxnSpPr>
          <p:spPr>
            <a:xfrm>
              <a:off x="8014802" y="2644649"/>
              <a:ext cx="3016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7583022" y="5018039"/>
              <a:ext cx="7286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>
              <a:off x="8157672" y="2641475"/>
              <a:ext cx="0" cy="2376565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7798914" y="3346844"/>
              <a:ext cx="2158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>
              <a:off x="7906859" y="3346844"/>
              <a:ext cx="0" cy="1671194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593654" y="3346844"/>
              <a:ext cx="1556769" cy="2929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33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000" b="1" dirty="0">
                  <a:solidFill>
                    <a:srgbClr val="FF0000"/>
                  </a:solidFill>
                  <a:latin typeface="+mn-lt"/>
                  <a:ea typeface="+mn-ea"/>
                </a:rPr>
                <a:t>실린더 </a:t>
              </a:r>
              <a:r>
                <a:rPr lang="ko-KR" altLang="en-US" sz="1000" b="1" dirty="0" err="1">
                  <a:solidFill>
                    <a:srgbClr val="FF0000"/>
                  </a:solidFill>
                  <a:latin typeface="+mn-lt"/>
                  <a:ea typeface="+mn-ea"/>
                </a:rPr>
                <a:t>구동부</a:t>
              </a:r>
              <a:r>
                <a:rPr lang="ko-KR" altLang="en-US" sz="1000" b="1" dirty="0">
                  <a:solidFill>
                    <a:srgbClr val="FF0000"/>
                  </a:solidFill>
                  <a:latin typeface="+mn-lt"/>
                  <a:ea typeface="+mn-ea"/>
                </a:rPr>
                <a:t> 설치공간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34499" y="4013122"/>
              <a:ext cx="1358006" cy="3020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433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050" b="1" dirty="0" err="1">
                  <a:solidFill>
                    <a:schemeClr val="accent5"/>
                  </a:solidFill>
                  <a:latin typeface="+mn-lt"/>
                  <a:ea typeface="+mn-ea"/>
                </a:rPr>
                <a:t>여재</a:t>
              </a:r>
              <a:r>
                <a:rPr lang="ko-KR" altLang="en-US" sz="1050" b="1" dirty="0">
                  <a:solidFill>
                    <a:schemeClr val="accent5"/>
                  </a:solidFill>
                  <a:latin typeface="+mn-lt"/>
                  <a:ea typeface="+mn-ea"/>
                </a:rPr>
                <a:t> 압축 여유공간</a:t>
              </a:r>
            </a:p>
          </p:txBody>
        </p:sp>
      </p:grpSp>
      <p:sp>
        <p:nvSpPr>
          <p:cNvPr id="11" name="오른쪽 화살표 10"/>
          <p:cNvSpPr/>
          <p:nvPr/>
        </p:nvSpPr>
        <p:spPr>
          <a:xfrm>
            <a:off x="3333080" y="3115626"/>
            <a:ext cx="294332" cy="12954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30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39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12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문제상황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251520" y="1726858"/>
            <a:ext cx="720080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600" b="1" i="0" u="none" strike="noStrike" cap="none" normalizeH="0" baseline="0" dirty="0" err="1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여재를</a:t>
            </a:r>
            <a:r>
              <a:rPr kumimoji="1" lang="ko-KR" altLang="en-US" sz="16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 압축하는 실린더 본체가 길어 기존 장치에 설치하기 어려운 문제</a:t>
            </a:r>
            <a:endParaRPr kumimoji="1" lang="en-US" altLang="ko-KR" sz="1600" b="1" i="0" u="none" strike="noStrike" cap="none" normalizeH="0" baseline="0" dirty="0" smtClean="0">
              <a:ln>
                <a:noFill/>
              </a:ln>
              <a:effectLst/>
              <a:latin typeface="+mn-ea"/>
              <a:cs typeface="굴림" pitchFamily="50" charset="-127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1" t="11576" r="23004" b="15209"/>
          <a:stretch/>
        </p:blipFill>
        <p:spPr>
          <a:xfrm>
            <a:off x="6699235" y="2254365"/>
            <a:ext cx="1921023" cy="1656184"/>
          </a:xfrm>
          <a:prstGeom prst="rect">
            <a:avLst/>
          </a:prstGeom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6542123" y="3923618"/>
            <a:ext cx="2134617" cy="253916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5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실린더와 압축장치</a:t>
            </a:r>
            <a:endParaRPr kumimoji="1" lang="en-US" altLang="ko-KR" sz="1050" b="1" i="0" u="none" strike="noStrike" cap="none" normalizeH="0" baseline="0" dirty="0" smtClean="0">
              <a:ln>
                <a:noFill/>
              </a:ln>
              <a:effectLst/>
              <a:latin typeface="+mn-ea"/>
              <a:cs typeface="굴림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79512" y="2177961"/>
            <a:ext cx="5000400" cy="3314336"/>
            <a:chOff x="435696" y="2177961"/>
            <a:chExt cx="5000400" cy="3314336"/>
          </a:xfrm>
        </p:grpSpPr>
        <p:sp>
          <p:nvSpPr>
            <p:cNvPr id="36" name="Rectangle 1"/>
            <p:cNvSpPr>
              <a:spLocks noChangeArrowheads="1"/>
            </p:cNvSpPr>
            <p:nvPr/>
          </p:nvSpPr>
          <p:spPr bwMode="auto">
            <a:xfrm>
              <a:off x="435696" y="5076799"/>
              <a:ext cx="213461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1050" b="1" i="0" u="none" strike="noStrike" cap="none" normalizeH="0" baseline="0" dirty="0" smtClean="0">
                  <a:ln>
                    <a:noFill/>
                  </a:ln>
                  <a:effectLst/>
                  <a:latin typeface="+mn-ea"/>
                  <a:cs typeface="굴림" pitchFamily="50" charset="-127"/>
                </a:rPr>
                <a:t>실린더가 상부에 설치된 </a:t>
              </a:r>
              <a:endParaRPr kumimoji="1" lang="en-US" altLang="ko-KR" sz="105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endParaRPr>
            </a:p>
            <a:p>
              <a:pPr marL="0" marR="0" lvl="0" indent="0" algn="ctr" defTabSz="914400" rtl="0" eaLnBrk="1" fontAlgn="base" latin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1050" b="1" i="0" u="none" strike="noStrike" cap="none" normalizeH="0" baseline="0" dirty="0" smtClean="0">
                  <a:ln>
                    <a:noFill/>
                  </a:ln>
                  <a:effectLst/>
                  <a:latin typeface="+mn-ea"/>
                  <a:cs typeface="굴림" pitchFamily="50" charset="-127"/>
                </a:rPr>
                <a:t>스펀지 </a:t>
              </a:r>
              <a:r>
                <a:rPr kumimoji="1" lang="ko-KR" altLang="en-US" sz="1050" b="1" i="0" u="none" strike="noStrike" cap="none" normalizeH="0" baseline="0" dirty="0" err="1" smtClean="0">
                  <a:ln>
                    <a:noFill/>
                  </a:ln>
                  <a:effectLst/>
                  <a:latin typeface="+mn-ea"/>
                  <a:cs typeface="굴림" pitchFamily="50" charset="-127"/>
                </a:rPr>
                <a:t>여재</a:t>
              </a:r>
              <a:r>
                <a:rPr kumimoji="1" lang="ko-KR" altLang="en-US" sz="1050" b="1" i="0" u="none" strike="noStrike" cap="none" normalizeH="0" baseline="0" dirty="0" smtClean="0">
                  <a:ln>
                    <a:noFill/>
                  </a:ln>
                  <a:effectLst/>
                  <a:latin typeface="+mn-ea"/>
                  <a:cs typeface="굴림" pitchFamily="50" charset="-127"/>
                </a:rPr>
                <a:t> 여과장치</a:t>
              </a:r>
              <a:endParaRPr kumimoji="1" lang="en-US" altLang="ko-KR" sz="105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899592" y="2177961"/>
              <a:ext cx="4536504" cy="2928337"/>
              <a:chOff x="582511" y="1973285"/>
              <a:chExt cx="4853585" cy="3133014"/>
            </a:xfrm>
          </p:grpSpPr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43" t="5480" r="40778" b="7161"/>
              <a:stretch/>
            </p:blipFill>
            <p:spPr>
              <a:xfrm>
                <a:off x="582511" y="3351332"/>
                <a:ext cx="1440160" cy="1702007"/>
              </a:xfrm>
              <a:prstGeom prst="rect">
                <a:avLst/>
              </a:prstGeom>
            </p:spPr>
          </p:pic>
          <p:sp>
            <p:nvSpPr>
              <p:cNvPr id="38" name="타원 37"/>
              <p:cNvSpPr/>
              <p:nvPr/>
            </p:nvSpPr>
            <p:spPr bwMode="auto">
              <a:xfrm>
                <a:off x="1012076" y="3162083"/>
                <a:ext cx="432048" cy="864096"/>
              </a:xfrm>
              <a:prstGeom prst="ellipse">
                <a:avLst/>
              </a:prstGeom>
              <a:solidFill>
                <a:srgbClr val="FF0000">
                  <a:alpha val="34902"/>
                </a:srgbClr>
              </a:solidFill>
              <a:ln w="1905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cxnSp>
            <p:nvCxnSpPr>
              <p:cNvPr id="39" name="직선 화살표 연결선 38"/>
              <p:cNvCxnSpPr/>
              <p:nvPr/>
            </p:nvCxnSpPr>
            <p:spPr>
              <a:xfrm>
                <a:off x="1467773" y="3594131"/>
                <a:ext cx="15437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그룹 39"/>
              <p:cNvGrpSpPr/>
              <p:nvPr/>
            </p:nvGrpSpPr>
            <p:grpSpPr>
              <a:xfrm>
                <a:off x="2915816" y="1973285"/>
                <a:ext cx="1774101" cy="3133014"/>
                <a:chOff x="2987824" y="1864283"/>
                <a:chExt cx="1774101" cy="2484942"/>
              </a:xfrm>
            </p:grpSpPr>
            <p:pic>
              <p:nvPicPr>
                <p:cNvPr id="41" name="그림 4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5400000">
                  <a:off x="2947266" y="2704006"/>
                  <a:ext cx="1869285" cy="636042"/>
                </a:xfrm>
                <a:prstGeom prst="rect">
                  <a:avLst/>
                </a:prstGeom>
              </p:spPr>
            </p:pic>
            <p:sp>
              <p:nvSpPr>
                <p:cNvPr id="42" name="타원 41"/>
                <p:cNvSpPr/>
                <p:nvPr/>
              </p:nvSpPr>
              <p:spPr bwMode="auto">
                <a:xfrm>
                  <a:off x="2987824" y="1864283"/>
                  <a:ext cx="1774101" cy="2484942"/>
                </a:xfrm>
                <a:prstGeom prst="ellipse">
                  <a:avLst/>
                </a:prstGeom>
                <a:solidFill>
                  <a:srgbClr val="FF0000">
                    <a:alpha val="10980"/>
                  </a:srgbClr>
                </a:solidFill>
                <a:ln w="28575" cap="flat" cmpd="sng" algn="ctr">
                  <a:solidFill>
                    <a:srgbClr val="FF0000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sz="800" b="1" smtClean="0"/>
                </a:p>
              </p:txBody>
            </p:sp>
          </p:grpSp>
          <p:cxnSp>
            <p:nvCxnSpPr>
              <p:cNvPr id="43" name="직선 연결선 42"/>
              <p:cNvCxnSpPr/>
              <p:nvPr/>
            </p:nvCxnSpPr>
            <p:spPr>
              <a:xfrm flipV="1">
                <a:off x="4044295" y="2242882"/>
                <a:ext cx="1391801" cy="6747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>
              <a:xfrm>
                <a:off x="4067944" y="4170195"/>
                <a:ext cx="1368152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화살표 연결선 44"/>
              <p:cNvCxnSpPr/>
              <p:nvPr/>
            </p:nvCxnSpPr>
            <p:spPr>
              <a:xfrm>
                <a:off x="5292080" y="2249628"/>
                <a:ext cx="0" cy="1920567"/>
              </a:xfrm>
              <a:prstGeom prst="straightConnector1">
                <a:avLst/>
              </a:prstGeom>
              <a:ln w="190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1"/>
              <p:cNvSpPr>
                <a:spLocks noChangeArrowheads="1"/>
              </p:cNvSpPr>
              <p:nvPr/>
            </p:nvSpPr>
            <p:spPr bwMode="auto">
              <a:xfrm rot="16200000">
                <a:off x="4378593" y="3090074"/>
                <a:ext cx="1512168" cy="26125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FF">
                    <a:alpha val="0"/>
                  </a:srgbClr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05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HY견고딕" panose="02030600000101010101" pitchFamily="18" charset="-127"/>
                    <a:ea typeface="HY견고딕" panose="02030600000101010101" pitchFamily="18" charset="-127"/>
                    <a:cs typeface="굴림" pitchFamily="50" charset="-127"/>
                  </a:rPr>
                  <a:t>실린더 본체의 길이</a:t>
                </a:r>
                <a:endParaRPr kumimoji="1" lang="en-US" altLang="ko-KR" sz="105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Y견고딕" panose="02030600000101010101" pitchFamily="18" charset="-127"/>
                  <a:ea typeface="HY견고딕" panose="02030600000101010101" pitchFamily="18" charset="-127"/>
                  <a:cs typeface="굴림" pitchFamily="50" charset="-127"/>
                </a:endParaRPr>
              </a:p>
            </p:txBody>
          </p:sp>
        </p:grpSp>
      </p:grpSp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5179912" y="4344230"/>
            <a:ext cx="356454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4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스펀지 </a:t>
            </a:r>
            <a:r>
              <a:rPr kumimoji="1" lang="ko-KR" altLang="en-US" sz="1400" b="1" i="0" u="none" strike="noStrike" cap="none" normalizeH="0" baseline="0" dirty="0" err="1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여재를</a:t>
            </a:r>
            <a:r>
              <a:rPr kumimoji="1" lang="ko-KR" altLang="en-US" sz="14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 충분히 압축하기 위하여   실린더의 본체는 길어야 함</a:t>
            </a: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 </a:t>
            </a:r>
          </a:p>
          <a:p>
            <a:pPr marL="0" marR="0" lvl="0" indent="0" algn="just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(</a:t>
            </a:r>
            <a:r>
              <a:rPr kumimoji="1" lang="ko-KR" altLang="en-US" sz="14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장치의 높이가 높아지기 때문에 기존 장치에 설치하기 어려운 문제가 있음</a:t>
            </a: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effectLst/>
                <a:latin typeface="+mn-ea"/>
                <a:cs typeface="굴림" pitchFamily="50" charset="-127"/>
              </a:rPr>
              <a:t>)</a:t>
            </a:r>
          </a:p>
        </p:txBody>
      </p:sp>
      <p:sp>
        <p:nvSpPr>
          <p:cNvPr id="48" name="직사각형 47"/>
          <p:cNvSpPr/>
          <p:nvPr/>
        </p:nvSpPr>
        <p:spPr bwMode="auto">
          <a:xfrm>
            <a:off x="1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문제상황 분석</a:t>
            </a:r>
          </a:p>
        </p:txBody>
      </p:sp>
    </p:spTree>
    <p:extLst>
      <p:ext uri="{BB962C8B-B14F-4D97-AF65-F5344CB8AC3E}">
        <p14:creationId xmlns:p14="http://schemas.microsoft.com/office/powerpoint/2010/main" val="1388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문제상황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1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문제상황에 대한 설치현장 확인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0" y="3351404"/>
            <a:ext cx="1614656" cy="107198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9" y="2304724"/>
            <a:ext cx="1614656" cy="97628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04724"/>
            <a:ext cx="1058346" cy="84365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1454" y="2758273"/>
            <a:ext cx="2073361" cy="116626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7317" y="2585394"/>
            <a:ext cx="2073361" cy="1512027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293048" y="1729060"/>
            <a:ext cx="8554529" cy="461962"/>
            <a:chOff x="409959" y="1729060"/>
            <a:chExt cx="6991871" cy="461962"/>
          </a:xfrm>
        </p:grpSpPr>
        <p:sp>
          <p:nvSpPr>
            <p:cNvPr id="7" name="직사각형 19"/>
            <p:cNvSpPr>
              <a:spLocks noChangeArrowheads="1"/>
            </p:cNvSpPr>
            <p:nvPr/>
          </p:nvSpPr>
          <p:spPr bwMode="auto">
            <a:xfrm>
              <a:off x="409959" y="1729060"/>
              <a:ext cx="2243578" cy="461962"/>
            </a:xfrm>
            <a:prstGeom prst="rect">
              <a:avLst/>
            </a:prstGeom>
            <a:solidFill>
              <a:srgbClr val="BFBFBF">
                <a:alpha val="50195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/>
              <a:r>
                <a:rPr lang="ko-KR" altLang="en-US" sz="1200" b="1" dirty="0"/>
                <a:t>모래세척폐수 처리시설 </a:t>
              </a:r>
              <a:r>
                <a:rPr lang="ko-KR" altLang="en-US" sz="1200" b="1" dirty="0" smtClean="0"/>
                <a:t>현장</a:t>
              </a:r>
              <a:endParaRPr lang="en-US" altLang="ko-KR" sz="1200" b="1" dirty="0" smtClean="0"/>
            </a:p>
            <a:p>
              <a:pPr algn="ctr"/>
              <a:r>
                <a:rPr lang="en-US" altLang="ko-KR" sz="1050" b="1" dirty="0" smtClean="0"/>
                <a:t>(</a:t>
              </a:r>
              <a:r>
                <a:rPr lang="ko-KR" altLang="en-US" sz="1050" b="1" dirty="0"/>
                <a:t>진해 </a:t>
              </a:r>
              <a:r>
                <a:rPr lang="ko-KR" altLang="en-US" sz="1050" b="1" dirty="0" err="1"/>
                <a:t>삼일산업</a:t>
              </a:r>
              <a:r>
                <a:rPr lang="en-US" altLang="ko-KR" sz="1050" b="1" dirty="0"/>
                <a:t>(</a:t>
              </a:r>
              <a:r>
                <a:rPr lang="ko-KR" altLang="en-US" sz="1050" b="1" dirty="0"/>
                <a:t>주</a:t>
              </a:r>
              <a:r>
                <a:rPr lang="en-US" altLang="ko-KR" sz="1050" b="1" dirty="0"/>
                <a:t>))</a:t>
              </a:r>
              <a:endParaRPr lang="ko-KR" altLang="en-US" sz="1050" b="1" dirty="0"/>
            </a:p>
          </p:txBody>
        </p:sp>
        <p:sp>
          <p:nvSpPr>
            <p:cNvPr id="11" name="직사각형 19"/>
            <p:cNvSpPr>
              <a:spLocks noChangeArrowheads="1"/>
            </p:cNvSpPr>
            <p:nvPr/>
          </p:nvSpPr>
          <p:spPr bwMode="auto">
            <a:xfrm>
              <a:off x="2781812" y="1729060"/>
              <a:ext cx="2243578" cy="461962"/>
            </a:xfrm>
            <a:prstGeom prst="rect">
              <a:avLst/>
            </a:prstGeom>
            <a:solidFill>
              <a:srgbClr val="BFBFBF">
                <a:alpha val="50195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/>
              <a:r>
                <a:rPr lang="ko-KR" altLang="en-US" sz="1200" b="1" dirty="0" err="1"/>
                <a:t>하폐수처리시설</a:t>
              </a:r>
              <a:r>
                <a:rPr lang="ko-KR" altLang="en-US" sz="1200" b="1" dirty="0"/>
                <a:t> </a:t>
              </a:r>
              <a:r>
                <a:rPr lang="ko-KR" altLang="en-US" sz="1200" b="1" dirty="0" smtClean="0"/>
                <a:t>현장</a:t>
              </a:r>
              <a:endParaRPr lang="en-US" altLang="ko-KR" sz="1200" b="1" dirty="0" smtClean="0"/>
            </a:p>
            <a:p>
              <a:pPr algn="ctr"/>
              <a:r>
                <a:rPr lang="en-US" altLang="ko-KR" sz="1050" b="1" dirty="0" smtClean="0"/>
                <a:t>(</a:t>
              </a:r>
              <a:r>
                <a:rPr lang="ko-KR" altLang="en-US" sz="1050" b="1" dirty="0"/>
                <a:t>김해 나전논공단지 하수처리시설</a:t>
              </a:r>
              <a:r>
                <a:rPr lang="en-US" altLang="ko-KR" sz="1050" b="1" dirty="0"/>
                <a:t>)</a:t>
              </a:r>
              <a:endParaRPr lang="ko-KR" altLang="en-US" sz="1050" b="1" dirty="0"/>
            </a:p>
          </p:txBody>
        </p:sp>
        <p:sp>
          <p:nvSpPr>
            <p:cNvPr id="15" name="직사각형 19"/>
            <p:cNvSpPr>
              <a:spLocks noChangeArrowheads="1"/>
            </p:cNvSpPr>
            <p:nvPr/>
          </p:nvSpPr>
          <p:spPr bwMode="auto">
            <a:xfrm>
              <a:off x="5158252" y="1729060"/>
              <a:ext cx="2243578" cy="461962"/>
            </a:xfrm>
            <a:prstGeom prst="rect">
              <a:avLst/>
            </a:prstGeom>
            <a:solidFill>
              <a:srgbClr val="BFBFBF">
                <a:alpha val="50195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/>
              <a:r>
                <a:rPr lang="ko-KR" altLang="en-US" sz="1200" b="1" dirty="0"/>
                <a:t>종래 </a:t>
              </a:r>
              <a:r>
                <a:rPr lang="ko-KR" altLang="en-US" sz="1200" b="1" dirty="0" err="1"/>
                <a:t>하폐수처리시설</a:t>
              </a:r>
              <a:r>
                <a:rPr lang="ko-KR" altLang="en-US" sz="1200" b="1" dirty="0"/>
                <a:t> </a:t>
              </a:r>
              <a:r>
                <a:rPr lang="ko-KR" altLang="en-US" sz="1200" b="1" dirty="0" smtClean="0"/>
                <a:t>현장</a:t>
              </a:r>
              <a:endParaRPr lang="en-US" altLang="ko-KR" sz="1200" b="1" dirty="0" smtClean="0"/>
            </a:p>
            <a:p>
              <a:pPr algn="ctr"/>
              <a:r>
                <a:rPr lang="en-US" altLang="ko-KR" sz="1050" b="1" dirty="0" smtClean="0"/>
                <a:t>(</a:t>
              </a:r>
              <a:r>
                <a:rPr lang="ko-KR" altLang="en-US" sz="1050" b="1" dirty="0"/>
                <a:t>부산 현대백화점 지하</a:t>
              </a:r>
              <a:r>
                <a:rPr lang="en-US" altLang="ko-KR" sz="1050" b="1" dirty="0"/>
                <a:t>6F)</a:t>
              </a:r>
              <a:endParaRPr lang="ko-KR" altLang="en-US" sz="1050" b="1" dirty="0"/>
            </a:p>
          </p:txBody>
        </p: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67" y="2281436"/>
            <a:ext cx="2745010" cy="1684716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293050" y="4717802"/>
            <a:ext cx="2745008" cy="639583"/>
          </a:xfrm>
          <a:prstGeom prst="rect">
            <a:avLst/>
          </a:prstGeom>
          <a:solidFill>
            <a:schemeClr val="bg2"/>
          </a:solidFill>
        </p:spPr>
        <p:txBody>
          <a:bodyPr wrap="square" anchor="ctr" anchorCtr="0">
            <a:noAutofit/>
          </a:bodyPr>
          <a:lstStyle/>
          <a:p>
            <a:pPr algn="just"/>
            <a:r>
              <a:rPr lang="ko-KR" altLang="en-US" sz="1200" b="1" dirty="0" smtClean="0">
                <a:latin typeface="+mn-ea"/>
              </a:rPr>
              <a:t>실외 설치</a:t>
            </a:r>
            <a:endParaRPr lang="en-US" altLang="ko-KR" sz="1200" b="1" dirty="0" smtClean="0">
              <a:latin typeface="+mn-ea"/>
            </a:endParaRPr>
          </a:p>
          <a:p>
            <a:pPr algn="just"/>
            <a:r>
              <a:rPr lang="ko-KR" altLang="en-US" sz="1200" b="1" dirty="0" smtClean="0">
                <a:latin typeface="+mn-ea"/>
              </a:rPr>
              <a:t>유지</a:t>
            </a:r>
            <a:r>
              <a:rPr lang="en-US" altLang="ko-KR" sz="1200" b="1" dirty="0" smtClean="0">
                <a:latin typeface="+mn-ea"/>
              </a:rPr>
              <a:t>/</a:t>
            </a:r>
            <a:r>
              <a:rPr lang="ko-KR" altLang="en-US" sz="1200" b="1" dirty="0" smtClean="0">
                <a:latin typeface="+mn-ea"/>
              </a:rPr>
              <a:t>보수를 위한 상부 공간을 </a:t>
            </a:r>
            <a:r>
              <a:rPr lang="en-US" altLang="ko-KR" sz="1200" b="1" dirty="0" smtClean="0">
                <a:latin typeface="+mn-ea"/>
              </a:rPr>
              <a:t>  170 cm </a:t>
            </a:r>
            <a:r>
              <a:rPr lang="ko-KR" altLang="en-US" sz="1200" b="1" dirty="0" smtClean="0">
                <a:latin typeface="+mn-ea"/>
              </a:rPr>
              <a:t>정도 확보</a:t>
            </a:r>
            <a:endParaRPr lang="en-US" altLang="ko-KR" sz="1200" b="1" dirty="0" smtClean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199495" y="4711054"/>
            <a:ext cx="2745011" cy="646331"/>
          </a:xfrm>
          <a:prstGeom prst="rect">
            <a:avLst/>
          </a:prstGeom>
          <a:solidFill>
            <a:schemeClr val="bg2"/>
          </a:solidFill>
        </p:spPr>
        <p:txBody>
          <a:bodyPr wrap="square" anchor="ctr" anchorCtr="0">
            <a:noAutofit/>
          </a:bodyPr>
          <a:lstStyle/>
          <a:p>
            <a:pPr algn="just"/>
            <a:r>
              <a:rPr lang="ko-KR" altLang="en-US" sz="1200" b="1" dirty="0">
                <a:latin typeface="+mn-ea"/>
              </a:rPr>
              <a:t>실내설치</a:t>
            </a:r>
            <a:endParaRPr lang="en-US" altLang="ko-KR" sz="1200" b="1" dirty="0">
              <a:latin typeface="+mn-ea"/>
            </a:endParaRPr>
          </a:p>
          <a:p>
            <a:pPr algn="just"/>
            <a:r>
              <a:rPr lang="ko-KR" altLang="en-US" sz="1200" b="1" dirty="0">
                <a:latin typeface="+mn-ea"/>
              </a:rPr>
              <a:t>유지</a:t>
            </a:r>
            <a:r>
              <a:rPr lang="en-US" altLang="ko-KR" sz="1200" b="1" dirty="0">
                <a:latin typeface="+mn-ea"/>
              </a:rPr>
              <a:t>/</a:t>
            </a:r>
            <a:r>
              <a:rPr lang="ko-KR" altLang="en-US" sz="1200" b="1" dirty="0">
                <a:latin typeface="+mn-ea"/>
              </a:rPr>
              <a:t>보수를 위한 상부 공간을 </a:t>
            </a:r>
            <a:r>
              <a:rPr lang="en-US" altLang="ko-KR" sz="1200" b="1" dirty="0">
                <a:latin typeface="+mn-ea"/>
              </a:rPr>
              <a:t>170 cm </a:t>
            </a:r>
            <a:r>
              <a:rPr lang="ko-KR" altLang="en-US" sz="1200" b="1" dirty="0">
                <a:latin typeface="+mn-ea"/>
              </a:rPr>
              <a:t>정도 확보함</a:t>
            </a:r>
            <a:endParaRPr lang="en-US" altLang="ko-KR" sz="1200" b="1" dirty="0"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102567" y="4133249"/>
            <a:ext cx="2745010" cy="1224136"/>
          </a:xfrm>
          <a:prstGeom prst="rect">
            <a:avLst/>
          </a:prstGeom>
          <a:solidFill>
            <a:schemeClr val="bg2"/>
          </a:solidFill>
        </p:spPr>
        <p:txBody>
          <a:bodyPr wrap="square" anchor="ctr" anchorCtr="0">
            <a:noAutofit/>
          </a:bodyPr>
          <a:lstStyle/>
          <a:p>
            <a:pPr algn="just"/>
            <a:r>
              <a:rPr lang="ko-KR" altLang="en-US" sz="1200" b="1" dirty="0">
                <a:latin typeface="+mn-ea"/>
              </a:rPr>
              <a:t>실내 설치 현장높이</a:t>
            </a:r>
            <a:r>
              <a:rPr lang="en-US" altLang="ko-KR" sz="1200" b="1" dirty="0">
                <a:latin typeface="+mn-ea"/>
              </a:rPr>
              <a:t>: </a:t>
            </a:r>
            <a:r>
              <a:rPr lang="ko-KR" altLang="en-US" sz="1200" b="1" dirty="0">
                <a:latin typeface="+mn-ea"/>
              </a:rPr>
              <a:t>약 </a:t>
            </a:r>
            <a:r>
              <a:rPr lang="en-US" altLang="ko-KR" sz="1200" b="1" dirty="0">
                <a:latin typeface="+mn-ea"/>
              </a:rPr>
              <a:t>250cm </a:t>
            </a:r>
            <a:r>
              <a:rPr lang="ko-KR" altLang="en-US" sz="1200" b="1" dirty="0">
                <a:latin typeface="+mn-ea"/>
              </a:rPr>
              <a:t>정도 </a:t>
            </a:r>
            <a:endParaRPr lang="en-US" altLang="ko-KR" sz="1200" b="1" dirty="0">
              <a:latin typeface="+mn-ea"/>
            </a:endParaRPr>
          </a:p>
          <a:p>
            <a:pPr algn="just"/>
            <a:r>
              <a:rPr lang="en-US" altLang="ko-KR" sz="1200" b="1" dirty="0" smtClean="0">
                <a:latin typeface="+mn-ea"/>
              </a:rPr>
              <a:t>(</a:t>
            </a:r>
            <a:r>
              <a:rPr lang="ko-KR" altLang="en-US" sz="1200" b="1" dirty="0" smtClean="0">
                <a:latin typeface="+mn-ea"/>
              </a:rPr>
              <a:t>상당히 </a:t>
            </a:r>
            <a:r>
              <a:rPr lang="ko-KR" altLang="en-US" sz="1200" b="1" dirty="0">
                <a:latin typeface="+mn-ea"/>
              </a:rPr>
              <a:t>제한적인 높이 </a:t>
            </a:r>
            <a:r>
              <a:rPr lang="ko-KR" altLang="en-US" sz="1200" b="1" dirty="0" smtClean="0">
                <a:latin typeface="+mn-ea"/>
              </a:rPr>
              <a:t>공간임</a:t>
            </a:r>
            <a:r>
              <a:rPr lang="en-US" altLang="ko-KR" sz="1200" b="1" dirty="0" smtClean="0">
                <a:latin typeface="+mn-ea"/>
              </a:rPr>
              <a:t>)</a:t>
            </a:r>
            <a:endParaRPr lang="en-US" altLang="ko-KR" sz="1200" b="1" dirty="0">
              <a:latin typeface="+mn-ea"/>
            </a:endParaRPr>
          </a:p>
          <a:p>
            <a:pPr algn="just"/>
            <a:r>
              <a:rPr lang="ko-KR" altLang="en-US" sz="1200" b="1" dirty="0">
                <a:latin typeface="+mn-ea"/>
              </a:rPr>
              <a:t>영동 제품</a:t>
            </a:r>
            <a:r>
              <a:rPr lang="en-US" altLang="ko-KR" sz="1200" b="1" dirty="0">
                <a:latin typeface="+mn-ea"/>
              </a:rPr>
              <a:t>(WWAY)</a:t>
            </a:r>
            <a:r>
              <a:rPr lang="ko-KR" altLang="en-US" sz="1200" b="1" dirty="0">
                <a:latin typeface="+mn-ea"/>
              </a:rPr>
              <a:t>은 높이문제로 설치 불가</a:t>
            </a:r>
            <a:r>
              <a:rPr lang="en-US" altLang="ko-KR" sz="1200" b="1" dirty="0">
                <a:latin typeface="+mn-ea"/>
              </a:rPr>
              <a:t>(</a:t>
            </a:r>
            <a:r>
              <a:rPr lang="ko-KR" altLang="en-US" sz="1200" b="1" dirty="0">
                <a:latin typeface="+mn-ea"/>
              </a:rPr>
              <a:t>높이 문제를 해결하면 백화점과 같은 곳에도 설치 가능함</a:t>
            </a:r>
            <a:r>
              <a:rPr lang="en-US" altLang="ko-KR" sz="1200" b="1" dirty="0">
                <a:latin typeface="+mn-ea"/>
              </a:rPr>
              <a:t>)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22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13</a:t>
            </a:fld>
            <a:endParaRPr lang="en-US" altLang="ko-KR" sz="1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92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동종특허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기술현황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		</a:t>
            </a:r>
          </a:p>
        </p:txBody>
      </p:sp>
      <p:sp>
        <p:nvSpPr>
          <p:cNvPr id="7" name="직사각형 6"/>
          <p:cNvSpPr/>
          <p:nvPr/>
        </p:nvSpPr>
        <p:spPr bwMode="auto">
          <a:xfrm>
            <a:off x="1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여과장치 동종특허 분석방향</a:t>
            </a:r>
          </a:p>
        </p:txBody>
      </p:sp>
      <p:sp>
        <p:nvSpPr>
          <p:cNvPr id="18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14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grpSp>
        <p:nvGrpSpPr>
          <p:cNvPr id="21" name="그룹 5"/>
          <p:cNvGrpSpPr>
            <a:grpSpLocks/>
          </p:cNvGrpSpPr>
          <p:nvPr/>
        </p:nvGrpSpPr>
        <p:grpSpPr bwMode="auto">
          <a:xfrm>
            <a:off x="352127" y="1849388"/>
            <a:ext cx="3389312" cy="3092179"/>
            <a:chOff x="4499992" y="1814081"/>
            <a:chExt cx="4029075" cy="367766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091320"/>
              <a:ext cx="4029075" cy="340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직사각형 22"/>
            <p:cNvSpPr/>
            <p:nvPr/>
          </p:nvSpPr>
          <p:spPr>
            <a:xfrm>
              <a:off x="5955195" y="2822007"/>
              <a:ext cx="856000" cy="125774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24" name="TextBox 18"/>
            <p:cNvSpPr txBox="1">
              <a:spLocks noChangeArrowheads="1"/>
            </p:cNvSpPr>
            <p:nvPr/>
          </p:nvSpPr>
          <p:spPr bwMode="auto">
            <a:xfrm>
              <a:off x="4722795" y="1814081"/>
              <a:ext cx="3621146" cy="402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r>
                <a:rPr lang="en-US" altLang="ko-KR" sz="1600" b="1" dirty="0" smtClean="0"/>
                <a:t>[</a:t>
              </a:r>
              <a:r>
                <a:rPr lang="ko-KR" altLang="en-US" sz="1600" b="1" dirty="0" smtClean="0"/>
                <a:t>제품혁신과제 여과장치 특징</a:t>
              </a:r>
              <a:r>
                <a:rPr lang="en-US" altLang="ko-KR" sz="1600" b="1" dirty="0" smtClean="0"/>
                <a:t>]</a:t>
              </a:r>
              <a:endParaRPr lang="en-US" altLang="ko-KR" sz="1600" b="1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4067945" y="1975245"/>
            <a:ext cx="4315767" cy="1057264"/>
            <a:chOff x="4067945" y="1975245"/>
            <a:chExt cx="4315767" cy="1057264"/>
          </a:xfrm>
        </p:grpSpPr>
        <p:sp>
          <p:nvSpPr>
            <p:cNvPr id="19" name="직사각형 18"/>
            <p:cNvSpPr/>
            <p:nvPr/>
          </p:nvSpPr>
          <p:spPr bwMode="auto">
            <a:xfrm>
              <a:off x="4768850" y="1975245"/>
              <a:ext cx="3614862" cy="410818"/>
            </a:xfrm>
            <a:prstGeom prst="rect">
              <a:avLst/>
            </a:prstGeom>
            <a:solidFill>
              <a:srgbClr val="097EA3">
                <a:alpha val="50195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필터 압축</a:t>
              </a:r>
              <a:r>
                <a:rPr lang="en-US" altLang="ko-KR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이완</a:t>
              </a:r>
              <a:r>
                <a:rPr lang="en-US" altLang="ko-KR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가변필터</a:t>
              </a:r>
              <a:r>
                <a:rPr lang="en-US" altLang="ko-KR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) </a:t>
              </a:r>
              <a:r>
                <a: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방식</a:t>
              </a:r>
            </a:p>
          </p:txBody>
        </p:sp>
        <p:sp>
          <p:nvSpPr>
            <p:cNvPr id="2" name="직사각형 1"/>
            <p:cNvSpPr/>
            <p:nvPr/>
          </p:nvSpPr>
          <p:spPr bwMode="auto">
            <a:xfrm>
              <a:off x="4768850" y="2456445"/>
              <a:ext cx="2880444" cy="5760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altLang="ko-KR" sz="1000" b="1" dirty="0" smtClean="0"/>
                <a:t>(((</a:t>
              </a:r>
              <a:r>
                <a:rPr lang="ko-KR" altLang="en-US" sz="1000" b="1" dirty="0"/>
                <a:t>가변* 조절* 변형* </a:t>
              </a:r>
              <a:r>
                <a:rPr lang="en-US" altLang="ko-KR" sz="1000" b="1" dirty="0" err="1"/>
                <a:t>variab</a:t>
              </a:r>
              <a:r>
                <a:rPr lang="en-US" altLang="ko-KR" sz="1000" b="1" dirty="0"/>
                <a:t>* </a:t>
              </a:r>
              <a:r>
                <a:rPr lang="ko-KR" altLang="en-US" sz="1000" b="1" dirty="0"/>
                <a:t>가압* 압박* 프레스* 압착* 압축* </a:t>
              </a:r>
              <a:r>
                <a:rPr lang="en-US" altLang="ko-KR" sz="1000" b="1" dirty="0"/>
                <a:t>press*) near2 (</a:t>
              </a:r>
              <a:r>
                <a:rPr lang="ko-KR" altLang="en-US" sz="1000" b="1" dirty="0"/>
                <a:t>필터* </a:t>
              </a:r>
              <a:r>
                <a:rPr lang="ko-KR" altLang="en-US" sz="1000" b="1" dirty="0" err="1"/>
                <a:t>여재</a:t>
              </a:r>
              <a:r>
                <a:rPr lang="ko-KR" altLang="en-US" sz="1000" b="1" dirty="0"/>
                <a:t>* </a:t>
              </a:r>
              <a:r>
                <a:rPr lang="en-US" altLang="ko-KR" sz="1000" b="1" dirty="0"/>
                <a:t>filter*))) AND (B01D*).IPCM.</a:t>
              </a:r>
              <a:endParaRPr lang="ko-KR" altLang="en-US" sz="1000" b="1" dirty="0" smtClean="0"/>
            </a:p>
          </p:txBody>
        </p:sp>
        <p:sp>
          <p:nvSpPr>
            <p:cNvPr id="31" name="직사각형 30"/>
            <p:cNvSpPr/>
            <p:nvPr/>
          </p:nvSpPr>
          <p:spPr bwMode="auto">
            <a:xfrm>
              <a:off x="4067945" y="2456445"/>
              <a:ext cx="648071" cy="57606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smtClean="0"/>
                <a:t>검색</a:t>
              </a:r>
              <a:r>
                <a:rPr lang="ko-KR" altLang="en-US" sz="1100" b="1"/>
                <a:t>식</a:t>
              </a:r>
              <a:endParaRPr lang="ko-KR" altLang="en-US" sz="1100" b="1" dirty="0" smtClean="0"/>
            </a:p>
          </p:txBody>
        </p:sp>
        <p:sp>
          <p:nvSpPr>
            <p:cNvPr id="32" name="직사각형 31"/>
            <p:cNvSpPr/>
            <p:nvPr/>
          </p:nvSpPr>
          <p:spPr bwMode="auto">
            <a:xfrm>
              <a:off x="7698060" y="2456445"/>
              <a:ext cx="685652" cy="57606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/>
                <a:t>3,968</a:t>
              </a:r>
              <a:r>
                <a:rPr lang="ko-KR" altLang="en-US" sz="1100" b="1" dirty="0" smtClean="0"/>
                <a:t>건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4067945" y="3740144"/>
            <a:ext cx="4315767" cy="1191898"/>
            <a:chOff x="4067945" y="3740144"/>
            <a:chExt cx="4315767" cy="1191898"/>
          </a:xfrm>
        </p:grpSpPr>
        <p:sp>
          <p:nvSpPr>
            <p:cNvPr id="30" name="직사각형 29"/>
            <p:cNvSpPr/>
            <p:nvPr/>
          </p:nvSpPr>
          <p:spPr bwMode="auto">
            <a:xfrm>
              <a:off x="4768850" y="3740144"/>
              <a:ext cx="3614862" cy="410818"/>
            </a:xfrm>
            <a:prstGeom prst="rect">
              <a:avLst/>
            </a:prstGeom>
            <a:solidFill>
              <a:srgbClr val="097EA3">
                <a:alpha val="50195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ko-KR" altLang="en-US" sz="1400" b="1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스펀지 </a:t>
              </a:r>
              <a:r>
                <a:rPr lang="ko-KR" altLang="en-US" sz="1400" b="1" dirty="0" err="1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여재</a:t>
              </a:r>
              <a:r>
                <a:rPr lang="ko-KR" altLang="en-US" sz="1400" b="1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사용 방식</a:t>
              </a:r>
              <a:endPara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 bwMode="auto">
            <a:xfrm>
              <a:off x="4768850" y="4218914"/>
              <a:ext cx="2880444" cy="7131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altLang="ko-KR" sz="1000" b="1" dirty="0"/>
                <a:t>((</a:t>
              </a:r>
              <a:r>
                <a:rPr lang="ko-KR" altLang="en-US" sz="1000" b="1" dirty="0"/>
                <a:t>스펀지* 스폰지* </a:t>
              </a:r>
              <a:r>
                <a:rPr lang="en-US" altLang="ko-KR" sz="1000" b="1" dirty="0"/>
                <a:t>sponge* </a:t>
              </a:r>
              <a:r>
                <a:rPr lang="ko-KR" altLang="en-US" sz="1000" b="1" dirty="0"/>
                <a:t>발포* 쿠션* </a:t>
              </a:r>
              <a:r>
                <a:rPr lang="en-US" altLang="ko-KR" sz="1000" b="1" dirty="0"/>
                <a:t>cushion </a:t>
              </a:r>
              <a:r>
                <a:rPr lang="ko-KR" altLang="en-US" sz="1000" b="1" dirty="0"/>
                <a:t>다공 </a:t>
              </a:r>
              <a:r>
                <a:rPr lang="en-US" altLang="ko-KR" sz="1000" b="1" dirty="0" err="1"/>
                <a:t>perforat</a:t>
              </a:r>
              <a:r>
                <a:rPr lang="en-US" altLang="ko-KR" sz="1000" b="1" dirty="0"/>
                <a:t>* (expanded </a:t>
              </a:r>
              <a:r>
                <a:rPr lang="en-US" altLang="ko-KR" sz="1000" b="1" dirty="0" err="1"/>
                <a:t>adj</a:t>
              </a:r>
              <a:r>
                <a:rPr lang="en-US" altLang="ko-KR" sz="1000" b="1" dirty="0"/>
                <a:t> plastic*)) near2 (</a:t>
              </a:r>
              <a:r>
                <a:rPr lang="ko-KR" altLang="en-US" sz="1000" b="1" dirty="0"/>
                <a:t>필터* </a:t>
              </a:r>
              <a:r>
                <a:rPr lang="ko-KR" altLang="en-US" sz="1000" b="1" dirty="0" err="1"/>
                <a:t>여재</a:t>
              </a:r>
              <a:r>
                <a:rPr lang="ko-KR" altLang="en-US" sz="1000" b="1" dirty="0"/>
                <a:t>* </a:t>
              </a:r>
              <a:r>
                <a:rPr lang="en-US" altLang="ko-KR" sz="1000" b="1" dirty="0"/>
                <a:t>filter*)) AND (B01D*).IPCM.</a:t>
              </a:r>
              <a:endParaRPr lang="ko-KR" altLang="en-US" sz="1000" b="1" dirty="0" smtClean="0"/>
            </a:p>
          </p:txBody>
        </p:sp>
        <p:sp>
          <p:nvSpPr>
            <p:cNvPr id="34" name="직사각형 33"/>
            <p:cNvSpPr/>
            <p:nvPr/>
          </p:nvSpPr>
          <p:spPr bwMode="auto">
            <a:xfrm>
              <a:off x="4067945" y="4218914"/>
              <a:ext cx="648071" cy="713128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smtClean="0"/>
                <a:t>검색</a:t>
              </a:r>
              <a:r>
                <a:rPr lang="ko-KR" altLang="en-US" sz="1100" b="1"/>
                <a:t>식</a:t>
              </a:r>
              <a:endParaRPr lang="ko-KR" altLang="en-US" sz="1100" b="1" dirty="0" smtClean="0"/>
            </a:p>
          </p:txBody>
        </p:sp>
        <p:sp>
          <p:nvSpPr>
            <p:cNvPr id="35" name="직사각형 34"/>
            <p:cNvSpPr/>
            <p:nvPr/>
          </p:nvSpPr>
          <p:spPr bwMode="auto">
            <a:xfrm>
              <a:off x="7698060" y="4218914"/>
              <a:ext cx="685652" cy="713128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/>
                <a:t>383</a:t>
              </a:r>
              <a:r>
                <a:rPr lang="ko-KR" altLang="en-US" sz="1100" b="1" dirty="0" smtClean="0"/>
                <a:t>건</a:t>
              </a:r>
            </a:p>
          </p:txBody>
        </p:sp>
      </p:grpSp>
      <p:cxnSp>
        <p:nvCxnSpPr>
          <p:cNvPr id="12" name="직선 화살표 연결선 11"/>
          <p:cNvCxnSpPr/>
          <p:nvPr/>
        </p:nvCxnSpPr>
        <p:spPr>
          <a:xfrm>
            <a:off x="2109489" y="3945553"/>
            <a:ext cx="1814439" cy="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 flipV="1">
            <a:off x="2046783" y="2212754"/>
            <a:ext cx="1814439" cy="1220810"/>
          </a:xfrm>
          <a:prstGeom prst="straightConnector1">
            <a:avLst/>
          </a:prstGeom>
          <a:ln w="57150">
            <a:solidFill>
              <a:schemeClr val="accent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/>
          <p:cNvSpPr/>
          <p:nvPr/>
        </p:nvSpPr>
        <p:spPr bwMode="auto">
          <a:xfrm>
            <a:off x="4067945" y="1982533"/>
            <a:ext cx="648071" cy="41081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1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4067944" y="3740144"/>
            <a:ext cx="648071" cy="41081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1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40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동종특허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기술현황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		</a:t>
            </a:r>
          </a:p>
        </p:txBody>
      </p:sp>
      <p:sp>
        <p:nvSpPr>
          <p:cNvPr id="7" name="직사각형 6"/>
          <p:cNvSpPr/>
          <p:nvPr/>
        </p:nvSpPr>
        <p:spPr bwMode="auto">
          <a:xfrm>
            <a:off x="1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필터 압축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이완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(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가변필터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)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방식의 여과장치</a:t>
            </a:r>
          </a:p>
        </p:txBody>
      </p:sp>
      <p:sp>
        <p:nvSpPr>
          <p:cNvPr id="11" name="직사각형 17"/>
          <p:cNvSpPr>
            <a:spLocks noChangeArrowheads="1"/>
          </p:cNvSpPr>
          <p:nvPr/>
        </p:nvSpPr>
        <p:spPr bwMode="auto">
          <a:xfrm>
            <a:off x="323528" y="1729060"/>
            <a:ext cx="8496944" cy="461962"/>
          </a:xfrm>
          <a:prstGeom prst="rect">
            <a:avLst/>
          </a:prstGeom>
          <a:solidFill>
            <a:srgbClr val="BFBFBF">
              <a:alpha val="50195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ko-KR" altLang="en-US" sz="1400" b="1"/>
              <a:t>상하 가압방식</a:t>
            </a: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539775" y="2298972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1635910]</a:t>
            </a:r>
          </a:p>
          <a:p>
            <a:pPr algn="ctr" eaLnBrk="1" hangingPunct="1"/>
            <a:r>
              <a:rPr lang="ko-KR" altLang="en-US" sz="1200" b="1" u="sng" dirty="0">
                <a:solidFill>
                  <a:srgbClr val="0000FF"/>
                </a:solidFill>
              </a:rPr>
              <a:t>필터의 탄성복원력 복귀</a:t>
            </a:r>
            <a:endParaRPr lang="en-US" altLang="ko-KR" sz="1200" b="1" u="sng" dirty="0">
              <a:solidFill>
                <a:srgbClr val="0000F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03" y="2755374"/>
            <a:ext cx="1412280" cy="114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36"/>
          <p:cNvSpPr txBox="1">
            <a:spLocks noChangeArrowheads="1"/>
          </p:cNvSpPr>
          <p:nvPr/>
        </p:nvSpPr>
        <p:spPr bwMode="auto">
          <a:xfrm>
            <a:off x="631880" y="3793604"/>
            <a:ext cx="2011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592083]</a:t>
            </a:r>
          </a:p>
          <a:p>
            <a:pPr algn="ctr" eaLnBrk="1" hangingPunct="1"/>
            <a:r>
              <a:rPr lang="ko-KR" altLang="en-US" sz="1200" b="1" u="sng" dirty="0">
                <a:solidFill>
                  <a:srgbClr val="0000FF"/>
                </a:solidFill>
              </a:rPr>
              <a:t>유입원수로 가변필터 압착</a:t>
            </a:r>
            <a:endParaRPr lang="en-US" altLang="ko-KR" sz="1200" b="1" u="sng" dirty="0">
              <a:solidFill>
                <a:srgbClr val="0000FF"/>
              </a:solidFill>
            </a:endParaRPr>
          </a:p>
        </p:txBody>
      </p:sp>
      <p:grpSp>
        <p:nvGrpSpPr>
          <p:cNvPr id="27" name="그룹 37"/>
          <p:cNvGrpSpPr>
            <a:grpSpLocks/>
          </p:cNvGrpSpPr>
          <p:nvPr/>
        </p:nvGrpSpPr>
        <p:grpSpPr bwMode="auto">
          <a:xfrm>
            <a:off x="703888" y="4294182"/>
            <a:ext cx="1851612" cy="1163373"/>
            <a:chOff x="1247775" y="2060848"/>
            <a:chExt cx="6907907" cy="43434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775" y="2060848"/>
              <a:ext cx="3324225" cy="434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2060848"/>
              <a:ext cx="3295650" cy="4324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15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9" name="TextBox 40"/>
          <p:cNvSpPr txBox="1">
            <a:spLocks noChangeArrowheads="1"/>
          </p:cNvSpPr>
          <p:nvPr/>
        </p:nvSpPr>
        <p:spPr bwMode="auto">
          <a:xfrm>
            <a:off x="3365855" y="2283369"/>
            <a:ext cx="2012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592083]</a:t>
            </a:r>
          </a:p>
          <a:p>
            <a:pPr algn="ctr" eaLnBrk="1" hangingPunct="1"/>
            <a:r>
              <a:rPr lang="ko-KR" altLang="en-US" sz="1200" b="1" u="sng" dirty="0">
                <a:solidFill>
                  <a:srgbClr val="0000FF"/>
                </a:solidFill>
              </a:rPr>
              <a:t>전자석</a:t>
            </a:r>
            <a:r>
              <a:rPr lang="en-US" altLang="ko-KR" sz="1200" b="1" u="sng" dirty="0">
                <a:solidFill>
                  <a:srgbClr val="0000FF"/>
                </a:solidFill>
              </a:rPr>
              <a:t>, </a:t>
            </a:r>
            <a:r>
              <a:rPr lang="ko-KR" altLang="en-US" sz="1200" b="1" u="sng" dirty="0">
                <a:solidFill>
                  <a:srgbClr val="0000FF"/>
                </a:solidFill>
              </a:rPr>
              <a:t>영구자석으로 필터위치 고정</a:t>
            </a:r>
            <a:endParaRPr lang="en-US" altLang="ko-KR" sz="1200" b="1" u="sng" dirty="0">
              <a:solidFill>
                <a:srgbClr val="0000FF"/>
              </a:solidFill>
            </a:endParaRPr>
          </a:p>
        </p:txBody>
      </p:sp>
      <p:grpSp>
        <p:nvGrpSpPr>
          <p:cNvPr id="20" name="그룹 41"/>
          <p:cNvGrpSpPr>
            <a:grpSpLocks/>
          </p:cNvGrpSpPr>
          <p:nvPr/>
        </p:nvGrpSpPr>
        <p:grpSpPr bwMode="auto">
          <a:xfrm>
            <a:off x="3356430" y="3039619"/>
            <a:ext cx="2009676" cy="2212633"/>
            <a:chOff x="2843808" y="2466324"/>
            <a:chExt cx="3952875" cy="435266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008" y="2466324"/>
              <a:ext cx="1971675" cy="433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2485117"/>
              <a:ext cx="1981200" cy="433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6078128" y="2299239"/>
            <a:ext cx="193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1350537]</a:t>
            </a:r>
          </a:p>
          <a:p>
            <a:pPr algn="ctr" eaLnBrk="1" hangingPunct="1"/>
            <a:r>
              <a:rPr lang="ko-KR" altLang="en-US" sz="1200" b="1" u="sng" dirty="0" smtClean="0">
                <a:solidFill>
                  <a:srgbClr val="0000FF"/>
                </a:solidFill>
              </a:rPr>
              <a:t>주름관 형태의 필터</a:t>
            </a:r>
            <a:endParaRPr lang="en-US" altLang="ko-KR" sz="1200" b="1" u="sng" dirty="0">
              <a:solidFill>
                <a:srgbClr val="0000FF"/>
              </a:solidFill>
            </a:endParaRPr>
          </a:p>
        </p:txBody>
      </p:sp>
      <p:grpSp>
        <p:nvGrpSpPr>
          <p:cNvPr id="24" name="그룹 19"/>
          <p:cNvGrpSpPr>
            <a:grpSpLocks/>
          </p:cNvGrpSpPr>
          <p:nvPr/>
        </p:nvGrpSpPr>
        <p:grpSpPr bwMode="auto">
          <a:xfrm>
            <a:off x="6122177" y="3032322"/>
            <a:ext cx="1833240" cy="2210377"/>
            <a:chOff x="5201697" y="734224"/>
            <a:chExt cx="3624930" cy="4362451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697" y="734224"/>
              <a:ext cx="1809750" cy="4362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28" y="795825"/>
              <a:ext cx="1845899" cy="430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3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동종특허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기술현황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		</a:t>
            </a:r>
          </a:p>
        </p:txBody>
      </p:sp>
      <p:sp>
        <p:nvSpPr>
          <p:cNvPr id="7" name="직사각형 6"/>
          <p:cNvSpPr/>
          <p:nvPr/>
        </p:nvSpPr>
        <p:spPr bwMode="auto">
          <a:xfrm>
            <a:off x="1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필터 압축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이완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(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가변필터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)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방식의 여과장치</a:t>
            </a:r>
          </a:p>
        </p:txBody>
      </p:sp>
      <p:sp>
        <p:nvSpPr>
          <p:cNvPr id="11" name="직사각형 17"/>
          <p:cNvSpPr>
            <a:spLocks noChangeArrowheads="1"/>
          </p:cNvSpPr>
          <p:nvPr/>
        </p:nvSpPr>
        <p:spPr bwMode="auto">
          <a:xfrm>
            <a:off x="323528" y="1729060"/>
            <a:ext cx="8496944" cy="461962"/>
          </a:xfrm>
          <a:prstGeom prst="rect">
            <a:avLst/>
          </a:prstGeom>
          <a:solidFill>
            <a:srgbClr val="BFBFBF">
              <a:alpha val="50195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ko-KR" altLang="en-US" sz="1400" b="1"/>
              <a:t>상하 가압방식</a:t>
            </a:r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0" y="2597610"/>
            <a:ext cx="2701801" cy="295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53" y="2686049"/>
            <a:ext cx="2409491" cy="286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직사각형 58"/>
          <p:cNvSpPr/>
          <p:nvPr/>
        </p:nvSpPr>
        <p:spPr>
          <a:xfrm>
            <a:off x="6084168" y="2682578"/>
            <a:ext cx="2736304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ko-KR" altLang="en-US" sz="1100" b="1" dirty="0"/>
              <a:t>회전축</a:t>
            </a:r>
            <a:r>
              <a:rPr lang="en-US" altLang="ko-KR" sz="1100" b="1" dirty="0"/>
              <a:t>(34)</a:t>
            </a:r>
            <a:r>
              <a:rPr lang="ko-KR" altLang="en-US" sz="1100" b="1" dirty="0"/>
              <a:t>에 왼나사</a:t>
            </a:r>
            <a:r>
              <a:rPr lang="en-US" altLang="ko-KR" sz="1100" b="1" dirty="0"/>
              <a:t>(33) </a:t>
            </a:r>
            <a:r>
              <a:rPr lang="ko-KR" altLang="en-US" sz="1100" b="1" dirty="0"/>
              <a:t>및 오른나사</a:t>
            </a:r>
            <a:r>
              <a:rPr lang="en-US" altLang="ko-KR" sz="1100" b="1" dirty="0"/>
              <a:t>(35)</a:t>
            </a:r>
            <a:r>
              <a:rPr lang="ko-KR" altLang="en-US" sz="1100" b="1" dirty="0"/>
              <a:t>를 형성하고</a:t>
            </a:r>
            <a:r>
              <a:rPr lang="en-US" altLang="ko-KR" sz="1100" b="1" dirty="0"/>
              <a:t>, </a:t>
            </a:r>
            <a:r>
              <a:rPr lang="ko-KR" altLang="en-US" sz="1100" b="1" dirty="0" smtClean="0"/>
              <a:t>스크린</a:t>
            </a:r>
            <a:r>
              <a:rPr lang="en-US" altLang="ko-KR" sz="1100" b="1" dirty="0"/>
              <a:t>(42)</a:t>
            </a:r>
            <a:r>
              <a:rPr lang="ko-KR" altLang="en-US" sz="1100" b="1" dirty="0"/>
              <a:t>을 회전이 구속된 상태에서 회전축</a:t>
            </a:r>
            <a:r>
              <a:rPr lang="en-US" altLang="ko-KR" sz="1100" b="1" dirty="0"/>
              <a:t>(34)</a:t>
            </a:r>
            <a:r>
              <a:rPr lang="ko-KR" altLang="en-US" sz="1100" b="1" dirty="0"/>
              <a:t>의 왼나사</a:t>
            </a:r>
            <a:r>
              <a:rPr lang="en-US" altLang="ko-KR" sz="1100" b="1" dirty="0"/>
              <a:t>(33) </a:t>
            </a:r>
            <a:r>
              <a:rPr lang="ko-KR" altLang="en-US" sz="1100" b="1" dirty="0"/>
              <a:t>또는 오른나사</a:t>
            </a:r>
            <a:r>
              <a:rPr lang="en-US" altLang="ko-KR" sz="1100" b="1" dirty="0"/>
              <a:t>(35)</a:t>
            </a:r>
            <a:r>
              <a:rPr lang="ko-KR" altLang="en-US" sz="1100" b="1" dirty="0"/>
              <a:t>에 각각 결합되도록 </a:t>
            </a:r>
            <a:r>
              <a:rPr lang="ko-KR" altLang="en-US" sz="1100" b="1" dirty="0" smtClean="0"/>
              <a:t>구성</a:t>
            </a:r>
            <a:endParaRPr lang="en-US" altLang="ko-KR" sz="1100" b="1" dirty="0" smtClean="0"/>
          </a:p>
          <a:p>
            <a:pPr algn="just"/>
            <a:endParaRPr lang="en-US" altLang="ko-KR" sz="1100" b="1" dirty="0"/>
          </a:p>
          <a:p>
            <a:pPr algn="just"/>
            <a:r>
              <a:rPr lang="ko-KR" altLang="en-US" sz="1100" b="1" dirty="0" err="1" smtClean="0"/>
              <a:t>역세시</a:t>
            </a:r>
            <a:r>
              <a:rPr lang="ko-KR" altLang="en-US" sz="1100" b="1" dirty="0" smtClean="0"/>
              <a:t> </a:t>
            </a:r>
            <a:r>
              <a:rPr lang="ko-KR" altLang="en-US" sz="1100" b="1" dirty="0" err="1" smtClean="0"/>
              <a:t>교반날개의</a:t>
            </a:r>
            <a:r>
              <a:rPr lang="ko-KR" altLang="en-US" sz="1100" b="1" dirty="0" smtClean="0"/>
              <a:t> 회전으로 </a:t>
            </a:r>
            <a:r>
              <a:rPr lang="ko-KR" altLang="en-US" sz="1100" b="1" dirty="0" err="1" smtClean="0"/>
              <a:t>여재가</a:t>
            </a:r>
            <a:r>
              <a:rPr lang="ko-KR" altLang="en-US" sz="1100" b="1" dirty="0" smtClean="0"/>
              <a:t> 충돌하면서 </a:t>
            </a:r>
            <a:r>
              <a:rPr lang="ko-KR" altLang="en-US" sz="1100" b="1" dirty="0" err="1" smtClean="0"/>
              <a:t>역세척</a:t>
            </a:r>
            <a:r>
              <a:rPr lang="ko-KR" altLang="en-US" sz="1100" b="1" dirty="0" smtClean="0"/>
              <a:t> 작업이 보다 효과적임</a:t>
            </a:r>
            <a:endParaRPr lang="ko-KR" altLang="en-US" sz="1100" dirty="0"/>
          </a:p>
        </p:txBody>
      </p:sp>
      <p:sp>
        <p:nvSpPr>
          <p:cNvPr id="56" name="TextBox 22"/>
          <p:cNvSpPr txBox="1">
            <a:spLocks noChangeArrowheads="1"/>
          </p:cNvSpPr>
          <p:nvPr/>
        </p:nvSpPr>
        <p:spPr bwMode="auto">
          <a:xfrm>
            <a:off x="1579637" y="2298972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1180746]</a:t>
            </a:r>
          </a:p>
          <a:p>
            <a:pPr algn="ctr" eaLnBrk="1" hangingPunct="1"/>
            <a:r>
              <a:rPr lang="ko-KR" altLang="en-US" sz="1200" b="1" u="sng" dirty="0" err="1" smtClean="0">
                <a:solidFill>
                  <a:srgbClr val="0000FF"/>
                </a:solidFill>
              </a:rPr>
              <a:t>가압판</a:t>
            </a:r>
            <a:r>
              <a:rPr lang="ko-KR" altLang="en-US" sz="1200" b="1" u="sng" dirty="0" smtClean="0">
                <a:solidFill>
                  <a:srgbClr val="0000FF"/>
                </a:solidFill>
              </a:rPr>
              <a:t> 상하 동시 가압구조</a:t>
            </a:r>
            <a:endParaRPr lang="en-US" altLang="ko-KR" sz="1200" b="1" u="sng" dirty="0">
              <a:solidFill>
                <a:srgbClr val="0000FF"/>
              </a:solidFill>
            </a:endParaRPr>
          </a:p>
        </p:txBody>
      </p:sp>
      <p:sp>
        <p:nvSpPr>
          <p:cNvPr id="18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16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2" name="아래쪽 화살표 1"/>
          <p:cNvSpPr/>
          <p:nvPr/>
        </p:nvSpPr>
        <p:spPr bwMode="auto">
          <a:xfrm>
            <a:off x="1545754" y="3385170"/>
            <a:ext cx="432048" cy="216024"/>
          </a:xfrm>
          <a:prstGeom prst="down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9" name="아래쪽 화살표 18"/>
          <p:cNvSpPr/>
          <p:nvPr/>
        </p:nvSpPr>
        <p:spPr bwMode="auto">
          <a:xfrm rot="10800000">
            <a:off x="1545754" y="4011258"/>
            <a:ext cx="432048" cy="216024"/>
          </a:xfrm>
          <a:prstGeom prst="down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20" name="TextBox 19"/>
          <p:cNvSpPr txBox="1"/>
          <p:nvPr/>
        </p:nvSpPr>
        <p:spPr>
          <a:xfrm>
            <a:off x="2653037" y="4369668"/>
            <a:ext cx="737787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800" b="1" dirty="0" err="1" smtClean="0"/>
              <a:t>교반날개</a:t>
            </a:r>
            <a:endParaRPr lang="ko-KR" altLang="en-US" sz="800" b="1" dirty="0"/>
          </a:p>
        </p:txBody>
      </p:sp>
      <p:cxnSp>
        <p:nvCxnSpPr>
          <p:cNvPr id="21" name="직선 화살표 연결선 20"/>
          <p:cNvCxnSpPr>
            <a:stCxn id="20" idx="1"/>
          </p:cNvCxnSpPr>
          <p:nvPr/>
        </p:nvCxnSpPr>
        <p:spPr>
          <a:xfrm flipH="1">
            <a:off x="1671031" y="4477390"/>
            <a:ext cx="982006" cy="15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21525" y="3478083"/>
            <a:ext cx="729828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800" b="1" dirty="0" smtClean="0"/>
              <a:t>왼나사</a:t>
            </a:r>
            <a:endParaRPr lang="ko-KR" altLang="en-US" sz="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21525" y="3779187"/>
            <a:ext cx="729828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800" b="1" dirty="0" smtClean="0"/>
              <a:t>오른나사</a:t>
            </a:r>
            <a:endParaRPr lang="ko-KR" altLang="en-US" sz="800" b="1" dirty="0"/>
          </a:p>
        </p:txBody>
      </p:sp>
      <p:cxnSp>
        <p:nvCxnSpPr>
          <p:cNvPr id="10" name="직선 화살표 연결선 9"/>
          <p:cNvCxnSpPr>
            <a:stCxn id="23" idx="1"/>
          </p:cNvCxnSpPr>
          <p:nvPr/>
        </p:nvCxnSpPr>
        <p:spPr>
          <a:xfrm flipH="1">
            <a:off x="1403649" y="3585805"/>
            <a:ext cx="1217876" cy="15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>
            <a:stCxn id="24" idx="1"/>
          </p:cNvCxnSpPr>
          <p:nvPr/>
        </p:nvCxnSpPr>
        <p:spPr>
          <a:xfrm flipH="1">
            <a:off x="1403649" y="3886909"/>
            <a:ext cx="1217876" cy="15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6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동종특허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기술현황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</a:rPr>
              <a:t>	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		</a:t>
            </a:r>
          </a:p>
        </p:txBody>
      </p:sp>
      <p:sp>
        <p:nvSpPr>
          <p:cNvPr id="7" name="직사각형 6"/>
          <p:cNvSpPr/>
          <p:nvPr/>
        </p:nvSpPr>
        <p:spPr bwMode="auto">
          <a:xfrm>
            <a:off x="1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필터 압축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이완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(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가변필터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)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방식의 여과장치</a:t>
            </a:r>
          </a:p>
        </p:txBody>
      </p:sp>
      <p:sp>
        <p:nvSpPr>
          <p:cNvPr id="34" name="직사각형 8"/>
          <p:cNvSpPr>
            <a:spLocks noChangeArrowheads="1"/>
          </p:cNvSpPr>
          <p:nvPr/>
        </p:nvSpPr>
        <p:spPr bwMode="auto">
          <a:xfrm>
            <a:off x="343170" y="1729060"/>
            <a:ext cx="4109537" cy="461962"/>
          </a:xfrm>
          <a:prstGeom prst="rect">
            <a:avLst/>
          </a:prstGeom>
          <a:solidFill>
            <a:srgbClr val="BFBFBF">
              <a:alpha val="50195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ko-KR" altLang="en-US" sz="1400" b="1"/>
              <a:t>측면 가압방식</a:t>
            </a:r>
          </a:p>
        </p:txBody>
      </p:sp>
      <p:sp>
        <p:nvSpPr>
          <p:cNvPr id="35" name="직사각형 19"/>
          <p:cNvSpPr>
            <a:spLocks noChangeArrowheads="1"/>
          </p:cNvSpPr>
          <p:nvPr/>
        </p:nvSpPr>
        <p:spPr bwMode="auto">
          <a:xfrm>
            <a:off x="4788025" y="1729060"/>
            <a:ext cx="3894802" cy="461962"/>
          </a:xfrm>
          <a:prstGeom prst="rect">
            <a:avLst/>
          </a:prstGeom>
          <a:solidFill>
            <a:srgbClr val="BFBFBF">
              <a:alpha val="50195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ko-KR" altLang="en-US" sz="1400" b="1" dirty="0"/>
              <a:t>여과필터 </a:t>
            </a:r>
            <a:r>
              <a:rPr lang="ko-KR" altLang="en-US" sz="1400" b="1" dirty="0" err="1" smtClean="0"/>
              <a:t>공극조절</a:t>
            </a:r>
            <a:r>
              <a:rPr lang="ko-KR" altLang="en-US" sz="1400" b="1" dirty="0" smtClean="0"/>
              <a:t> 방식</a:t>
            </a:r>
            <a:endParaRPr lang="ko-KR" altLang="en-US" sz="1400" b="1" dirty="0"/>
          </a:p>
        </p:txBody>
      </p:sp>
      <p:grpSp>
        <p:nvGrpSpPr>
          <p:cNvPr id="38" name="그룹 12"/>
          <p:cNvGrpSpPr>
            <a:grpSpLocks/>
          </p:cNvGrpSpPr>
          <p:nvPr/>
        </p:nvGrpSpPr>
        <p:grpSpPr bwMode="auto">
          <a:xfrm>
            <a:off x="1496519" y="2673212"/>
            <a:ext cx="1805258" cy="1160382"/>
            <a:chOff x="797721" y="2304128"/>
            <a:chExt cx="7139163" cy="4333875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084" y="2304128"/>
              <a:ext cx="3733800" cy="433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21" y="2410976"/>
              <a:ext cx="3342231" cy="3441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그룹 15"/>
          <p:cNvGrpSpPr>
            <a:grpSpLocks/>
          </p:cNvGrpSpPr>
          <p:nvPr/>
        </p:nvGrpSpPr>
        <p:grpSpPr bwMode="auto">
          <a:xfrm>
            <a:off x="2230618" y="4277986"/>
            <a:ext cx="2083564" cy="1262329"/>
            <a:chOff x="4334459" y="3850382"/>
            <a:chExt cx="4511903" cy="2733675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509" y="3850382"/>
              <a:ext cx="2206853" cy="2690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459" y="3850382"/>
              <a:ext cx="2305050" cy="273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1" y="4337674"/>
            <a:ext cx="1416719" cy="102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" name="그룹 22"/>
          <p:cNvGrpSpPr>
            <a:grpSpLocks/>
          </p:cNvGrpSpPr>
          <p:nvPr/>
        </p:nvGrpSpPr>
        <p:grpSpPr bwMode="auto">
          <a:xfrm>
            <a:off x="5891402" y="2687572"/>
            <a:ext cx="1767006" cy="1146022"/>
            <a:chOff x="336631" y="2492280"/>
            <a:chExt cx="4210669" cy="2730141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31" y="2492280"/>
              <a:ext cx="2095368" cy="2730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914" y="2530873"/>
              <a:ext cx="2065386" cy="2652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그룹 25"/>
          <p:cNvGrpSpPr>
            <a:grpSpLocks/>
          </p:cNvGrpSpPr>
          <p:nvPr/>
        </p:nvGrpSpPr>
        <p:grpSpPr bwMode="auto">
          <a:xfrm>
            <a:off x="6072212" y="4190770"/>
            <a:ext cx="1438914" cy="1349545"/>
            <a:chOff x="5635455" y="1341877"/>
            <a:chExt cx="3041001" cy="2852320"/>
          </a:xfrm>
        </p:grpSpPr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071" y="1341877"/>
              <a:ext cx="1503385" cy="281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55" y="1352615"/>
              <a:ext cx="1306261" cy="2841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TextBox 28"/>
            <p:cNvSpPr txBox="1">
              <a:spLocks noChangeArrowheads="1"/>
            </p:cNvSpPr>
            <p:nvPr/>
          </p:nvSpPr>
          <p:spPr bwMode="auto">
            <a:xfrm>
              <a:off x="6020867" y="2713995"/>
              <a:ext cx="769705" cy="42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lang="ko-KR" altLang="en-US" sz="700" b="1" dirty="0"/>
                <a:t>종래</a:t>
              </a:r>
            </a:p>
          </p:txBody>
        </p:sp>
        <p:sp>
          <p:nvSpPr>
            <p:cNvPr id="55" name="TextBox 29"/>
            <p:cNvSpPr txBox="1">
              <a:spLocks noChangeArrowheads="1"/>
            </p:cNvSpPr>
            <p:nvPr/>
          </p:nvSpPr>
          <p:spPr bwMode="auto">
            <a:xfrm>
              <a:off x="7477645" y="2698760"/>
              <a:ext cx="1027176" cy="42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lang="ko-KR" altLang="en-US" sz="700" b="1" dirty="0"/>
                <a:t>본 발명</a:t>
              </a:r>
            </a:p>
          </p:txBody>
        </p:sp>
      </p:grpSp>
      <p:sp>
        <p:nvSpPr>
          <p:cNvPr id="47" name="TextBox 21"/>
          <p:cNvSpPr txBox="1">
            <a:spLocks noChangeArrowheads="1"/>
          </p:cNvSpPr>
          <p:nvPr/>
        </p:nvSpPr>
        <p:spPr bwMode="auto">
          <a:xfrm>
            <a:off x="4788025" y="3766225"/>
            <a:ext cx="389480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1568844]</a:t>
            </a:r>
          </a:p>
          <a:p>
            <a:pPr algn="ctr" eaLnBrk="1" hangingPunct="1"/>
            <a:r>
              <a:rPr lang="ko-KR" altLang="en-US" sz="1200" b="1" u="sng" dirty="0" err="1">
                <a:solidFill>
                  <a:srgbClr val="0000FF"/>
                </a:solidFill>
              </a:rPr>
              <a:t>압축력의</a:t>
            </a:r>
            <a:r>
              <a:rPr lang="ko-KR" altLang="en-US" sz="1200" b="1" u="sng" dirty="0">
                <a:solidFill>
                  <a:srgbClr val="0000FF"/>
                </a:solidFill>
              </a:rPr>
              <a:t> 크기에 따른 </a:t>
            </a:r>
            <a:r>
              <a:rPr lang="ko-KR" altLang="en-US" sz="1200" b="1" u="sng" dirty="0" err="1">
                <a:solidFill>
                  <a:srgbClr val="0000FF"/>
                </a:solidFill>
              </a:rPr>
              <a:t>조밀공극부</a:t>
            </a:r>
            <a:endParaRPr lang="en-US" altLang="ko-KR" sz="1200" b="1" u="sng" dirty="0">
              <a:solidFill>
                <a:srgbClr val="0000FF"/>
              </a:solidFill>
            </a:endParaRPr>
          </a:p>
        </p:txBody>
      </p:sp>
      <p:sp>
        <p:nvSpPr>
          <p:cNvPr id="46" name="TextBox 20"/>
          <p:cNvSpPr txBox="1">
            <a:spLocks noChangeArrowheads="1"/>
          </p:cNvSpPr>
          <p:nvPr/>
        </p:nvSpPr>
        <p:spPr bwMode="auto">
          <a:xfrm>
            <a:off x="4788025" y="2249418"/>
            <a:ext cx="389480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1278020]</a:t>
            </a:r>
          </a:p>
          <a:p>
            <a:pPr algn="ctr" eaLnBrk="1" hangingPunct="1"/>
            <a:r>
              <a:rPr lang="ko-KR" altLang="en-US" sz="1200" b="1" u="sng" dirty="0">
                <a:solidFill>
                  <a:srgbClr val="0000FF"/>
                </a:solidFill>
              </a:rPr>
              <a:t>금속 와이어 다발을 </a:t>
            </a:r>
            <a:r>
              <a:rPr lang="ko-KR" altLang="en-US" sz="1200" b="1" u="sng" dirty="0" err="1">
                <a:solidFill>
                  <a:srgbClr val="0000FF"/>
                </a:solidFill>
              </a:rPr>
              <a:t>교차직조한</a:t>
            </a:r>
            <a:r>
              <a:rPr lang="ko-KR" altLang="en-US" sz="1200" b="1" u="sng" dirty="0">
                <a:solidFill>
                  <a:srgbClr val="0000FF"/>
                </a:solidFill>
              </a:rPr>
              <a:t> 필터</a:t>
            </a:r>
            <a:endParaRPr lang="en-US" altLang="ko-KR" sz="1200" b="1" u="sng" dirty="0">
              <a:solidFill>
                <a:srgbClr val="0000FF"/>
              </a:solidFill>
            </a:endParaRPr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343171" y="3793604"/>
            <a:ext cx="410953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한국공개실용 </a:t>
            </a:r>
            <a:r>
              <a:rPr lang="en-US" altLang="ko-KR" sz="1200" b="1" dirty="0"/>
              <a:t>292996]</a:t>
            </a:r>
          </a:p>
          <a:p>
            <a:pPr algn="ctr" eaLnBrk="1" hangingPunct="1"/>
            <a:r>
              <a:rPr lang="ko-KR" altLang="en-US" sz="1200" b="1" u="sng" dirty="0" err="1">
                <a:solidFill>
                  <a:srgbClr val="0000FF"/>
                </a:solidFill>
              </a:rPr>
              <a:t>여재</a:t>
            </a:r>
            <a:r>
              <a:rPr lang="ko-KR" altLang="en-US" sz="1200" b="1" u="sng" dirty="0">
                <a:solidFill>
                  <a:srgbClr val="0000FF"/>
                </a:solidFill>
              </a:rPr>
              <a:t> 압착</a:t>
            </a:r>
            <a:r>
              <a:rPr lang="en-US" altLang="ko-KR" sz="1200" b="1" u="sng" dirty="0">
                <a:solidFill>
                  <a:srgbClr val="0000FF"/>
                </a:solidFill>
              </a:rPr>
              <a:t>/</a:t>
            </a:r>
            <a:r>
              <a:rPr lang="ko-KR" altLang="en-US" sz="1200" b="1" u="sng" dirty="0">
                <a:solidFill>
                  <a:srgbClr val="0000FF"/>
                </a:solidFill>
              </a:rPr>
              <a:t>이완용 </a:t>
            </a:r>
            <a:r>
              <a:rPr lang="ko-KR" altLang="en-US" sz="1200" b="1" u="sng" dirty="0" err="1">
                <a:solidFill>
                  <a:srgbClr val="0000FF"/>
                </a:solidFill>
              </a:rPr>
              <a:t>다공판</a:t>
            </a:r>
            <a:r>
              <a:rPr lang="ko-KR" altLang="en-US" sz="1200" b="1" u="sng" dirty="0">
                <a:solidFill>
                  <a:srgbClr val="0000FF"/>
                </a:solidFill>
              </a:rPr>
              <a:t> 부재 이동</a:t>
            </a:r>
            <a:endParaRPr lang="en-US" altLang="ko-KR" sz="1200" b="1" u="sng" dirty="0">
              <a:solidFill>
                <a:srgbClr val="0000FF"/>
              </a:solidFill>
            </a:endParaRPr>
          </a:p>
        </p:txBody>
      </p:sp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343172" y="2281436"/>
            <a:ext cx="410953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389795]</a:t>
            </a:r>
          </a:p>
          <a:p>
            <a:pPr algn="ctr" eaLnBrk="1" hangingPunct="1"/>
            <a:r>
              <a:rPr lang="ko-KR" altLang="en-US" sz="1200" b="1" u="sng" dirty="0">
                <a:solidFill>
                  <a:srgbClr val="0000FF"/>
                </a:solidFill>
              </a:rPr>
              <a:t>측면 </a:t>
            </a:r>
            <a:r>
              <a:rPr lang="ko-KR" altLang="en-US" sz="1200" b="1" u="sng" dirty="0" err="1">
                <a:solidFill>
                  <a:srgbClr val="0000FF"/>
                </a:solidFill>
              </a:rPr>
              <a:t>여재밀착판</a:t>
            </a:r>
            <a:endParaRPr lang="en-US" altLang="ko-KR" sz="1200" b="1" u="sng" dirty="0">
              <a:solidFill>
                <a:srgbClr val="0000FF"/>
              </a:solidFill>
            </a:endParaRPr>
          </a:p>
        </p:txBody>
      </p:sp>
      <p:sp>
        <p:nvSpPr>
          <p:cNvPr id="26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17</a:t>
            </a:fld>
            <a:endParaRPr lang="en-US" altLang="ko-KR" sz="1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35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</a:rPr>
              <a:t>4.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동종특허 기술현황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</a:rPr>
              <a:t>	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		</a:t>
            </a:r>
          </a:p>
        </p:txBody>
      </p:sp>
      <p:sp>
        <p:nvSpPr>
          <p:cNvPr id="7" name="직사각형 6"/>
          <p:cNvSpPr/>
          <p:nvPr/>
        </p:nvSpPr>
        <p:spPr bwMode="auto">
          <a:xfrm>
            <a:off x="1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2.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스펀지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여재를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이용한 여과장치</a:t>
            </a:r>
          </a:p>
        </p:txBody>
      </p:sp>
      <p:sp>
        <p:nvSpPr>
          <p:cNvPr id="35" name="직사각형 19"/>
          <p:cNvSpPr>
            <a:spLocks noChangeArrowheads="1"/>
          </p:cNvSpPr>
          <p:nvPr/>
        </p:nvSpPr>
        <p:spPr bwMode="auto">
          <a:xfrm>
            <a:off x="4499992" y="1729060"/>
            <a:ext cx="4005046" cy="461962"/>
          </a:xfrm>
          <a:prstGeom prst="rect">
            <a:avLst/>
          </a:prstGeom>
          <a:solidFill>
            <a:srgbClr val="BFBFBF">
              <a:alpha val="50195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ko-KR" altLang="en-US" sz="1400" b="1" dirty="0" smtClean="0"/>
              <a:t>필터 압축</a:t>
            </a:r>
            <a:r>
              <a:rPr lang="en-US" altLang="ko-KR" sz="1400" b="1" dirty="0" smtClean="0"/>
              <a:t>/</a:t>
            </a:r>
            <a:r>
              <a:rPr lang="ko-KR" altLang="en-US" sz="1400" b="1" dirty="0" smtClean="0"/>
              <a:t>이완 방식</a:t>
            </a:r>
            <a:endParaRPr lang="ko-KR" altLang="en-US" sz="1400" b="1" dirty="0"/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415179" y="4042450"/>
            <a:ext cx="17517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/>
            <a:r>
              <a:rPr lang="en-US" altLang="ko-KR" sz="1200" b="1" dirty="0"/>
              <a:t>[</a:t>
            </a:r>
            <a:r>
              <a:rPr lang="ko-KR" altLang="en-US" sz="1200" b="1" dirty="0" smtClean="0"/>
              <a:t>한국등록 </a:t>
            </a:r>
            <a:r>
              <a:rPr lang="en-US" altLang="ko-KR" sz="1200" b="1" dirty="0"/>
              <a:t>1095488]</a:t>
            </a:r>
          </a:p>
        </p:txBody>
      </p:sp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960305" y="2191022"/>
            <a:ext cx="2551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1699682</a:t>
            </a:r>
            <a:r>
              <a:rPr lang="en-US" altLang="ko-KR" sz="1200" b="1" dirty="0" smtClean="0"/>
              <a:t>]</a:t>
            </a:r>
            <a:endParaRPr lang="en-US" altLang="ko-KR" sz="1200" b="1" dirty="0"/>
          </a:p>
        </p:txBody>
      </p:sp>
      <p:grpSp>
        <p:nvGrpSpPr>
          <p:cNvPr id="26" name="그룹 25"/>
          <p:cNvGrpSpPr/>
          <p:nvPr/>
        </p:nvGrpSpPr>
        <p:grpSpPr>
          <a:xfrm>
            <a:off x="1759781" y="2452017"/>
            <a:ext cx="952266" cy="956508"/>
            <a:chOff x="184150" y="1496922"/>
            <a:chExt cx="2880320" cy="289315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0" y="1496922"/>
              <a:ext cx="2880320" cy="2893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아래쪽 화살표 27"/>
            <p:cNvSpPr/>
            <p:nvPr/>
          </p:nvSpPr>
          <p:spPr>
            <a:xfrm>
              <a:off x="1562857" y="2132856"/>
              <a:ext cx="152725" cy="122413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9" name="직사각형 19"/>
          <p:cNvSpPr>
            <a:spLocks noChangeArrowheads="1"/>
          </p:cNvSpPr>
          <p:nvPr/>
        </p:nvSpPr>
        <p:spPr bwMode="auto">
          <a:xfrm>
            <a:off x="578838" y="1729060"/>
            <a:ext cx="3308058" cy="461962"/>
          </a:xfrm>
          <a:prstGeom prst="rect">
            <a:avLst/>
          </a:prstGeom>
          <a:solidFill>
            <a:srgbClr val="BFBFBF">
              <a:alpha val="50195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ko-KR" altLang="en-US" sz="1400" b="1" dirty="0" smtClean="0"/>
              <a:t>생물학적 여과방식 적용</a:t>
            </a:r>
            <a:endParaRPr lang="ko-KR" altLang="en-US" sz="1400" b="1" dirty="0"/>
          </a:p>
        </p:txBody>
      </p:sp>
      <p:sp>
        <p:nvSpPr>
          <p:cNvPr id="30" name="직사각형 19"/>
          <p:cNvSpPr>
            <a:spLocks noChangeArrowheads="1"/>
          </p:cNvSpPr>
          <p:nvPr/>
        </p:nvSpPr>
        <p:spPr bwMode="auto">
          <a:xfrm>
            <a:off x="578838" y="3562623"/>
            <a:ext cx="3308058" cy="461962"/>
          </a:xfrm>
          <a:prstGeom prst="rect">
            <a:avLst/>
          </a:prstGeom>
          <a:solidFill>
            <a:srgbClr val="BFBFBF">
              <a:alpha val="50195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ko-KR" altLang="en-US" sz="1400" b="1" dirty="0" err="1" smtClean="0"/>
              <a:t>전처리용</a:t>
            </a:r>
            <a:endParaRPr lang="ko-KR" altLang="en-US" sz="1400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593279" y="4292279"/>
            <a:ext cx="1573642" cy="1205193"/>
            <a:chOff x="199027" y="2380318"/>
            <a:chExt cx="3516477" cy="2693138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27" y="2380318"/>
              <a:ext cx="3516477" cy="1372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752978"/>
              <a:ext cx="1193122" cy="1320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357" y="3884867"/>
              <a:ext cx="1114122" cy="1165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8" name="TextBox 10"/>
          <p:cNvSpPr txBox="1">
            <a:spLocks noChangeArrowheads="1"/>
          </p:cNvSpPr>
          <p:nvPr/>
        </p:nvSpPr>
        <p:spPr bwMode="auto">
          <a:xfrm>
            <a:off x="2316202" y="4024585"/>
            <a:ext cx="17517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/>
            <a:r>
              <a:rPr lang="en-US" altLang="ko-KR" sz="1200" b="1" dirty="0"/>
              <a:t>[</a:t>
            </a:r>
            <a:r>
              <a:rPr lang="ko-KR" altLang="en-US" sz="1200" b="1" dirty="0" smtClean="0"/>
              <a:t>한국등록 </a:t>
            </a:r>
            <a:r>
              <a:rPr lang="en-US" altLang="ko-KR" sz="1200" b="1" dirty="0"/>
              <a:t>861554 </a:t>
            </a:r>
            <a:r>
              <a:rPr lang="en-US" altLang="ko-KR" sz="1200" b="1" dirty="0" smtClean="0"/>
              <a:t>]</a:t>
            </a:r>
            <a:endParaRPr lang="en-US" altLang="ko-KR" sz="1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50" y="4262187"/>
            <a:ext cx="1389646" cy="1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02087"/>
            <a:ext cx="2407591" cy="308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9"/>
          <p:cNvSpPr txBox="1">
            <a:spLocks noChangeArrowheads="1"/>
          </p:cNvSpPr>
          <p:nvPr/>
        </p:nvSpPr>
        <p:spPr bwMode="auto">
          <a:xfrm>
            <a:off x="4499992" y="2204922"/>
            <a:ext cx="40050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/>
            <a:r>
              <a:rPr lang="en-US" altLang="ko-KR" sz="1200" b="1" dirty="0"/>
              <a:t>[</a:t>
            </a:r>
            <a:r>
              <a:rPr lang="ko-KR" altLang="en-US" sz="1200" b="1" dirty="0" smtClean="0"/>
              <a:t>한국등록실용 </a:t>
            </a:r>
            <a:r>
              <a:rPr lang="en-US" altLang="ko-KR" sz="1200" b="1" dirty="0" smtClean="0"/>
              <a:t>415501]</a:t>
            </a:r>
            <a:endParaRPr lang="en-US" altLang="ko-KR" sz="1200" b="1" dirty="0"/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83" y="3150101"/>
            <a:ext cx="1566612" cy="228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91" y="2613667"/>
            <a:ext cx="830904" cy="77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18</a:t>
            </a:fld>
            <a:endParaRPr lang="en-US" altLang="ko-KR" sz="1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66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폭발 1 5"/>
          <p:cNvSpPr/>
          <p:nvPr/>
        </p:nvSpPr>
        <p:spPr bwMode="auto">
          <a:xfrm>
            <a:off x="2903116" y="3585388"/>
            <a:ext cx="700354" cy="353103"/>
          </a:xfrm>
          <a:prstGeom prst="irregularSeal1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19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원인분석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510336" y="3466698"/>
            <a:ext cx="3384376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1050" b="1" dirty="0">
                <a:latin typeface="+mn-ea"/>
              </a:rPr>
              <a:t>1. </a:t>
            </a:r>
            <a:r>
              <a:rPr lang="ko-KR" altLang="en-US" sz="1050" b="1" dirty="0">
                <a:latin typeface="+mn-ea"/>
              </a:rPr>
              <a:t>압축행정거리</a:t>
            </a:r>
            <a:r>
              <a:rPr lang="en-US" altLang="ko-KR" sz="1050" b="1" dirty="0">
                <a:latin typeface="+mn-ea"/>
              </a:rPr>
              <a:t>: 40cm</a:t>
            </a:r>
          </a:p>
          <a:p>
            <a:r>
              <a:rPr lang="en-US" altLang="ko-KR" sz="1050" b="1" dirty="0">
                <a:latin typeface="+mn-ea"/>
              </a:rPr>
              <a:t>2. </a:t>
            </a:r>
            <a:r>
              <a:rPr lang="ko-KR" altLang="en-US" sz="1050" b="1" dirty="0">
                <a:latin typeface="+mn-ea"/>
              </a:rPr>
              <a:t>하루 약 </a:t>
            </a:r>
            <a:r>
              <a:rPr lang="en-US" altLang="ko-KR" sz="1050" b="1" dirty="0">
                <a:latin typeface="+mn-ea"/>
              </a:rPr>
              <a:t>3</a:t>
            </a:r>
            <a:r>
              <a:rPr lang="ko-KR" altLang="en-US" sz="1050" b="1" dirty="0">
                <a:latin typeface="+mn-ea"/>
              </a:rPr>
              <a:t>회 압축</a:t>
            </a:r>
            <a:r>
              <a:rPr lang="en-US" altLang="ko-KR" sz="1050" b="1" dirty="0">
                <a:latin typeface="+mn-ea"/>
              </a:rPr>
              <a:t>/</a:t>
            </a:r>
            <a:r>
              <a:rPr lang="ko-KR" altLang="en-US" sz="1050" b="1" dirty="0">
                <a:latin typeface="+mn-ea"/>
              </a:rPr>
              <a:t>이완 </a:t>
            </a:r>
            <a:endParaRPr lang="en-US" altLang="ko-KR" sz="1050" b="1" dirty="0">
              <a:latin typeface="+mn-ea"/>
            </a:endParaRPr>
          </a:p>
          <a:p>
            <a:r>
              <a:rPr lang="en-US" altLang="ko-KR" sz="1050" b="1" dirty="0">
                <a:latin typeface="+mn-ea"/>
              </a:rPr>
              <a:t>3. </a:t>
            </a:r>
            <a:r>
              <a:rPr lang="ko-KR" altLang="en-US" sz="1050" b="1" dirty="0">
                <a:latin typeface="+mn-ea"/>
              </a:rPr>
              <a:t>압축펌프의 수압으로 연속 동작</a:t>
            </a:r>
            <a:endParaRPr lang="en-US" altLang="ko-KR" sz="1050" b="1" dirty="0">
              <a:latin typeface="+mn-ea"/>
            </a:endParaRPr>
          </a:p>
          <a:p>
            <a:r>
              <a:rPr lang="en-US" altLang="ko-KR" sz="1050" b="1" dirty="0">
                <a:latin typeface="+mn-ea"/>
              </a:rPr>
              <a:t>4. </a:t>
            </a:r>
            <a:r>
              <a:rPr lang="ko-KR" altLang="en-US" sz="1050" b="1" dirty="0">
                <a:latin typeface="+mn-ea"/>
              </a:rPr>
              <a:t>실린더 가격</a:t>
            </a:r>
            <a:r>
              <a:rPr lang="en-US" altLang="ko-KR" sz="1050" b="1" dirty="0">
                <a:latin typeface="+mn-ea"/>
              </a:rPr>
              <a:t>: 300</a:t>
            </a:r>
            <a:r>
              <a:rPr lang="ko-KR" altLang="en-US" sz="1050" b="1" dirty="0">
                <a:latin typeface="+mn-ea"/>
              </a:rPr>
              <a:t>만원</a:t>
            </a:r>
            <a:r>
              <a:rPr lang="en-US" altLang="ko-KR" sz="1050" b="1" dirty="0">
                <a:latin typeface="+mn-ea"/>
              </a:rPr>
              <a:t>, </a:t>
            </a:r>
            <a:r>
              <a:rPr lang="ko-KR" altLang="en-US" sz="1050" b="1" dirty="0">
                <a:latin typeface="+mn-ea"/>
              </a:rPr>
              <a:t>무게</a:t>
            </a:r>
            <a:r>
              <a:rPr lang="en-US" altLang="ko-KR" sz="1050" b="1" dirty="0">
                <a:latin typeface="+mn-ea"/>
              </a:rPr>
              <a:t> </a:t>
            </a:r>
            <a:r>
              <a:rPr lang="ko-KR" altLang="en-US" sz="1050" b="1" dirty="0">
                <a:latin typeface="+mn-ea"/>
              </a:rPr>
              <a:t>약</a:t>
            </a:r>
            <a:r>
              <a:rPr lang="en-US" altLang="ko-KR" sz="1050" b="1" dirty="0">
                <a:latin typeface="+mn-ea"/>
              </a:rPr>
              <a:t>70kg,</a:t>
            </a:r>
          </a:p>
          <a:p>
            <a:r>
              <a:rPr lang="en-US" altLang="ko-KR" sz="1050" b="1" dirty="0">
                <a:latin typeface="+mn-ea"/>
              </a:rPr>
              <a:t>5. </a:t>
            </a:r>
            <a:r>
              <a:rPr lang="ko-KR" altLang="en-US" sz="1050" b="1" dirty="0">
                <a:latin typeface="+mn-ea"/>
              </a:rPr>
              <a:t>실린더 유지</a:t>
            </a:r>
            <a:r>
              <a:rPr lang="en-US" altLang="ko-KR" sz="1050" b="1" dirty="0">
                <a:latin typeface="+mn-ea"/>
              </a:rPr>
              <a:t>/</a:t>
            </a:r>
            <a:r>
              <a:rPr lang="ko-KR" altLang="en-US" sz="1050" b="1" dirty="0">
                <a:latin typeface="+mn-ea"/>
              </a:rPr>
              <a:t>보수에 필요한 상부공간 높이</a:t>
            </a:r>
            <a:r>
              <a:rPr lang="en-US" altLang="ko-KR" sz="1050" b="1" dirty="0">
                <a:latin typeface="+mn-ea"/>
              </a:rPr>
              <a:t>: 170cm</a:t>
            </a:r>
            <a:r>
              <a:rPr lang="ko-KR" altLang="en-US" sz="1050" b="1" dirty="0">
                <a:latin typeface="+mn-ea"/>
              </a:rPr>
              <a:t> </a:t>
            </a:r>
            <a:endParaRPr lang="en-US" altLang="ko-KR" sz="1050" b="1" dirty="0">
              <a:latin typeface="+mn-ea"/>
            </a:endParaRPr>
          </a:p>
          <a:p>
            <a:r>
              <a:rPr lang="en-US" altLang="ko-KR" sz="1050" b="1" dirty="0">
                <a:latin typeface="+mn-ea"/>
              </a:rPr>
              <a:t>6. </a:t>
            </a:r>
            <a:r>
              <a:rPr lang="ko-KR" altLang="en-US" sz="1050" b="1" dirty="0">
                <a:latin typeface="+mn-ea"/>
              </a:rPr>
              <a:t>실린더의</a:t>
            </a:r>
            <a:r>
              <a:rPr lang="en-US" altLang="ko-KR" sz="1050" b="1" dirty="0">
                <a:latin typeface="+mn-ea"/>
              </a:rPr>
              <a:t> </a:t>
            </a:r>
            <a:r>
              <a:rPr lang="ko-KR" altLang="en-US" sz="1050" b="1" dirty="0">
                <a:latin typeface="+mn-ea"/>
              </a:rPr>
              <a:t>수명</a:t>
            </a:r>
            <a:r>
              <a:rPr lang="en-US" altLang="ko-KR" sz="1050" b="1" dirty="0">
                <a:latin typeface="+mn-ea"/>
              </a:rPr>
              <a:t>: 1.6</a:t>
            </a:r>
            <a:r>
              <a:rPr lang="ko-KR" altLang="en-US" sz="1050" b="1" dirty="0">
                <a:latin typeface="+mn-ea"/>
              </a:rPr>
              <a:t>년</a:t>
            </a:r>
            <a:r>
              <a:rPr lang="en-US" altLang="ko-KR" sz="1050" b="1" dirty="0">
                <a:latin typeface="+mn-ea"/>
              </a:rPr>
              <a:t>- 3</a:t>
            </a:r>
            <a:r>
              <a:rPr lang="ko-KR" altLang="en-US" sz="1050" b="1" dirty="0">
                <a:latin typeface="+mn-ea"/>
              </a:rPr>
              <a:t>년 </a:t>
            </a:r>
            <a:r>
              <a:rPr lang="en-US" altLang="ko-KR" sz="1050" b="1" dirty="0">
                <a:latin typeface="+mn-ea"/>
              </a:rPr>
              <a:t>??</a:t>
            </a:r>
          </a:p>
          <a:p>
            <a:r>
              <a:rPr lang="en-US" altLang="ko-KR" sz="1050" b="1" dirty="0">
                <a:latin typeface="+mn-ea"/>
              </a:rPr>
              <a:t>7. </a:t>
            </a:r>
            <a:r>
              <a:rPr lang="ko-KR" altLang="en-US" sz="1050" b="1" dirty="0">
                <a:latin typeface="+mn-ea"/>
              </a:rPr>
              <a:t>스폰지 </a:t>
            </a:r>
            <a:r>
              <a:rPr lang="ko-KR" altLang="en-US" sz="1050" b="1" dirty="0" err="1">
                <a:latin typeface="+mn-ea"/>
              </a:rPr>
              <a:t>여재의</a:t>
            </a:r>
            <a:r>
              <a:rPr lang="ko-KR" altLang="en-US" sz="1050" b="1" dirty="0">
                <a:latin typeface="+mn-ea"/>
              </a:rPr>
              <a:t> 압축상태를 알 수 없음</a:t>
            </a:r>
            <a:endParaRPr lang="en-US" altLang="ko-KR" sz="1050" b="1" dirty="0">
              <a:latin typeface="+mn-ea"/>
            </a:endParaRPr>
          </a:p>
          <a:p>
            <a:r>
              <a:rPr lang="en-US" altLang="ko-KR" sz="1050" b="1" dirty="0">
                <a:latin typeface="+mn-ea"/>
              </a:rPr>
              <a:t>8. </a:t>
            </a:r>
            <a:r>
              <a:rPr lang="ko-KR" altLang="en-US" sz="1050" b="1" dirty="0">
                <a:latin typeface="+mn-ea"/>
              </a:rPr>
              <a:t>스폰지 </a:t>
            </a:r>
            <a:r>
              <a:rPr lang="ko-KR" altLang="en-US" sz="1050" b="1" dirty="0" err="1">
                <a:latin typeface="+mn-ea"/>
              </a:rPr>
              <a:t>여재의</a:t>
            </a:r>
            <a:r>
              <a:rPr lang="ko-KR" altLang="en-US" sz="1050" b="1" dirty="0">
                <a:latin typeface="+mn-ea"/>
              </a:rPr>
              <a:t> 높이</a:t>
            </a:r>
            <a:r>
              <a:rPr lang="en-US" altLang="ko-KR" sz="1050" b="1" dirty="0">
                <a:latin typeface="+mn-ea"/>
              </a:rPr>
              <a:t>: 160cm</a:t>
            </a:r>
          </a:p>
          <a:p>
            <a:r>
              <a:rPr lang="en-US" altLang="ko-KR" sz="1050" b="1" dirty="0">
                <a:latin typeface="+mn-ea"/>
              </a:rPr>
              <a:t>9. </a:t>
            </a:r>
            <a:r>
              <a:rPr lang="ko-KR" altLang="en-US" sz="1050" b="1" dirty="0">
                <a:latin typeface="+mn-ea"/>
              </a:rPr>
              <a:t>스폰지</a:t>
            </a:r>
            <a:r>
              <a:rPr lang="en-US" altLang="ko-KR" sz="1050" b="1" dirty="0">
                <a:latin typeface="+mn-ea"/>
              </a:rPr>
              <a:t> </a:t>
            </a:r>
            <a:r>
              <a:rPr lang="ko-KR" altLang="en-US" sz="1050" b="1" dirty="0" err="1">
                <a:latin typeface="+mn-ea"/>
              </a:rPr>
              <a:t>여재의</a:t>
            </a:r>
            <a:r>
              <a:rPr lang="ko-KR" altLang="en-US" sz="1050" b="1" dirty="0">
                <a:latin typeface="+mn-ea"/>
              </a:rPr>
              <a:t> 최대 압축</a:t>
            </a:r>
            <a:r>
              <a:rPr lang="en-US" altLang="ko-KR" sz="1050" b="1" dirty="0">
                <a:latin typeface="+mn-ea"/>
              </a:rPr>
              <a:t>: 18%</a:t>
            </a:r>
          </a:p>
          <a:p>
            <a:r>
              <a:rPr lang="en-US" altLang="ko-KR" sz="1050" b="1" dirty="0">
                <a:latin typeface="+mn-ea"/>
              </a:rPr>
              <a:t>10. </a:t>
            </a:r>
            <a:r>
              <a:rPr lang="ko-KR" altLang="en-US" sz="1050" b="1" dirty="0" err="1">
                <a:latin typeface="+mn-ea"/>
              </a:rPr>
              <a:t>스폰지여재의</a:t>
            </a:r>
            <a:r>
              <a:rPr lang="ko-KR" altLang="en-US" sz="1050" b="1" dirty="0">
                <a:latin typeface="+mn-ea"/>
              </a:rPr>
              <a:t> 최소 압축</a:t>
            </a:r>
            <a:r>
              <a:rPr lang="en-US" altLang="ko-KR" sz="1050" b="1" dirty="0">
                <a:latin typeface="+mn-ea"/>
              </a:rPr>
              <a:t>: 43%</a:t>
            </a:r>
            <a:r>
              <a:rPr lang="ko-KR" altLang="en-US" sz="1050" b="1" dirty="0">
                <a:latin typeface="+mn-ea"/>
              </a:rPr>
              <a:t>    </a:t>
            </a:r>
            <a:endParaRPr lang="en-US" altLang="ko-KR" sz="1050" b="1" dirty="0">
              <a:latin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35794" y="3258516"/>
            <a:ext cx="5083485" cy="2042032"/>
            <a:chOff x="480544" y="634198"/>
            <a:chExt cx="7708115" cy="3096344"/>
          </a:xfrm>
        </p:grpSpPr>
        <p:grpSp>
          <p:nvGrpSpPr>
            <p:cNvPr id="36" name="그룹 35"/>
            <p:cNvGrpSpPr/>
            <p:nvPr/>
          </p:nvGrpSpPr>
          <p:grpSpPr>
            <a:xfrm>
              <a:off x="480544" y="850223"/>
              <a:ext cx="5124561" cy="2520280"/>
              <a:chOff x="392277" y="1441403"/>
              <a:chExt cx="5929328" cy="2711631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2768542" y="1624846"/>
                <a:ext cx="1731450" cy="144411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580603" y="2207553"/>
                <a:ext cx="2138102" cy="1700676"/>
              </a:xfrm>
              <a:prstGeom prst="rect">
                <a:avLst/>
              </a:prstGeom>
            </p:spPr>
          </p:pic>
          <p:grpSp>
            <p:nvGrpSpPr>
              <p:cNvPr id="45" name="그룹 44"/>
              <p:cNvGrpSpPr/>
              <p:nvPr/>
            </p:nvGrpSpPr>
            <p:grpSpPr>
              <a:xfrm>
                <a:off x="392277" y="1441403"/>
                <a:ext cx="2307515" cy="2711631"/>
                <a:chOff x="611559" y="1441403"/>
                <a:chExt cx="1803460" cy="2711631"/>
              </a:xfrm>
            </p:grpSpPr>
            <p:sp>
              <p:nvSpPr>
                <p:cNvPr id="50" name="직사각형 49"/>
                <p:cNvSpPr/>
                <p:nvPr/>
              </p:nvSpPr>
              <p:spPr>
                <a:xfrm>
                  <a:off x="611559" y="2708920"/>
                  <a:ext cx="1803459" cy="144411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pic>
              <p:nvPicPr>
                <p:cNvPr id="51" name="그림 5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560" y="1441403"/>
                  <a:ext cx="1803459" cy="1437625"/>
                </a:xfrm>
                <a:prstGeom prst="rect">
                  <a:avLst/>
                </a:prstGeom>
              </p:spPr>
            </p:pic>
            <p:pic>
              <p:nvPicPr>
                <p:cNvPr id="52" name="그림 5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14" t="19552"/>
                <a:stretch/>
              </p:blipFill>
              <p:spPr>
                <a:xfrm rot="5400000">
                  <a:off x="983396" y="3037663"/>
                  <a:ext cx="1274006" cy="956734"/>
                </a:xfrm>
                <a:prstGeom prst="rect">
                  <a:avLst/>
                </a:prstGeom>
              </p:spPr>
            </p:pic>
          </p:grpSp>
          <p:cxnSp>
            <p:nvCxnSpPr>
              <p:cNvPr id="46" name="직선 연결선 45"/>
              <p:cNvCxnSpPr/>
              <p:nvPr/>
            </p:nvCxnSpPr>
            <p:spPr>
              <a:xfrm>
                <a:off x="1475655" y="2420888"/>
                <a:ext cx="3744859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>
                <a:off x="1475655" y="1628800"/>
                <a:ext cx="3744859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화살표 연결선 47"/>
              <p:cNvCxnSpPr/>
              <p:nvPr/>
            </p:nvCxnSpPr>
            <p:spPr>
              <a:xfrm>
                <a:off x="4967848" y="1624846"/>
                <a:ext cx="0" cy="79604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48"/>
              <p:cNvSpPr/>
              <p:nvPr/>
            </p:nvSpPr>
            <p:spPr>
              <a:xfrm>
                <a:off x="5241485" y="1801288"/>
                <a:ext cx="1080120" cy="376586"/>
              </a:xfrm>
              <a:prstGeom prst="rect">
                <a:avLst/>
              </a:prstGeom>
              <a:noFill/>
              <a:ln>
                <a:solidFill>
                  <a:srgbClr val="000000">
                    <a:alpha val="0"/>
                  </a:srgb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solidFill>
                      <a:srgbClr val="FF0000"/>
                    </a:solidFill>
                    <a:latin typeface="+mn-ea"/>
                  </a:rPr>
                  <a:t>170cm </a:t>
                </a:r>
                <a:endParaRPr lang="ko-KR" altLang="en-US" sz="900" b="1" dirty="0">
                  <a:solidFill>
                    <a:srgbClr val="FF0000"/>
                  </a:solidFill>
                  <a:latin typeface="+mn-ea"/>
                </a:endParaRPr>
              </a:p>
            </p:txBody>
          </p:sp>
        </p:grpSp>
        <p:grpSp>
          <p:nvGrpSpPr>
            <p:cNvPr id="53" name="그룹 52"/>
            <p:cNvGrpSpPr/>
            <p:nvPr/>
          </p:nvGrpSpPr>
          <p:grpSpPr>
            <a:xfrm>
              <a:off x="6028419" y="634198"/>
              <a:ext cx="2160240" cy="3096344"/>
              <a:chOff x="6156176" y="692696"/>
              <a:chExt cx="2448272" cy="3312368"/>
            </a:xfrm>
          </p:grpSpPr>
          <p:pic>
            <p:nvPicPr>
              <p:cNvPr id="54" name="그림 5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69" t="15294" r="44971" b="15209"/>
              <a:stretch/>
            </p:blipFill>
            <p:spPr>
              <a:xfrm>
                <a:off x="6300192" y="1084092"/>
                <a:ext cx="720080" cy="1262251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67" r="26557" b="8870"/>
              <a:stretch/>
            </p:blipFill>
            <p:spPr>
              <a:xfrm rot="5400000">
                <a:off x="6555352" y="1949169"/>
                <a:ext cx="2568150" cy="774214"/>
              </a:xfrm>
              <a:prstGeom prst="rect">
                <a:avLst/>
              </a:prstGeom>
            </p:spPr>
          </p:pic>
          <p:sp>
            <p:nvSpPr>
              <p:cNvPr id="56" name="직사각형 55"/>
              <p:cNvSpPr/>
              <p:nvPr/>
            </p:nvSpPr>
            <p:spPr>
              <a:xfrm>
                <a:off x="6156176" y="692696"/>
                <a:ext cx="2448272" cy="3312368"/>
              </a:xfrm>
              <a:prstGeom prst="rect">
                <a:avLst/>
              </a:prstGeom>
              <a:solidFill>
                <a:srgbClr val="4F81BD">
                  <a:alpha val="12941"/>
                </a:srgbClr>
              </a:solidFill>
              <a:ln>
                <a:solidFill>
                  <a:srgbClr val="385D8A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</p:grpSp>
        <p:sp>
          <p:nvSpPr>
            <p:cNvPr id="57" name="오른쪽 화살표 56"/>
            <p:cNvSpPr/>
            <p:nvPr/>
          </p:nvSpPr>
          <p:spPr>
            <a:xfrm>
              <a:off x="5596371" y="1238889"/>
              <a:ext cx="360040" cy="331413"/>
            </a:xfrm>
            <a:prstGeom prst="rightArrow">
              <a:avLst/>
            </a:prstGeom>
            <a:solidFill>
              <a:srgbClr val="FFFFFF">
                <a:lumMod val="75000"/>
                <a:alpha val="50000"/>
              </a:srgbClr>
            </a:solidFill>
            <a:ln w="9525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58" name="오른쪽 화살표 57"/>
            <p:cNvSpPr/>
            <p:nvPr/>
          </p:nvSpPr>
          <p:spPr>
            <a:xfrm>
              <a:off x="6903666" y="1282270"/>
              <a:ext cx="152400" cy="251021"/>
            </a:xfrm>
            <a:prstGeom prst="rightArrow">
              <a:avLst/>
            </a:prstGeom>
            <a:solidFill>
              <a:srgbClr val="FFFFFF">
                <a:lumMod val="75000"/>
                <a:alpha val="50000"/>
              </a:srgbClr>
            </a:solidFill>
            <a:ln w="9525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800" b="1">
                <a:solidFill>
                  <a:schemeClr val="tx1"/>
                </a:solidFill>
              </a:endParaRPr>
            </a:p>
          </p:txBody>
        </p:sp>
      </p:grpSp>
      <p:sp>
        <p:nvSpPr>
          <p:cNvPr id="59" name="직사각형 58"/>
          <p:cNvSpPr/>
          <p:nvPr/>
        </p:nvSpPr>
        <p:spPr bwMode="auto">
          <a:xfrm>
            <a:off x="611560" y="1201316"/>
            <a:ext cx="2860594" cy="720080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b="1" dirty="0" smtClean="0"/>
              <a:t>실린더를 통한</a:t>
            </a:r>
            <a:endParaRPr lang="en-US" altLang="ko-KR" b="1" dirty="0" smtClean="0"/>
          </a:p>
          <a:p>
            <a:pPr algn="ctr"/>
            <a:r>
              <a:rPr lang="ko-KR" altLang="en-US" b="1" dirty="0" smtClean="0"/>
              <a:t>압축</a:t>
            </a:r>
            <a:r>
              <a:rPr lang="en-US" altLang="ko-KR" b="1" dirty="0" smtClean="0"/>
              <a:t>/</a:t>
            </a:r>
            <a:r>
              <a:rPr lang="ko-KR" altLang="en-US" b="1" dirty="0" smtClean="0"/>
              <a:t>이완 및 유지보수</a:t>
            </a:r>
          </a:p>
        </p:txBody>
      </p:sp>
      <p:sp>
        <p:nvSpPr>
          <p:cNvPr id="60" name="직사각형 59"/>
          <p:cNvSpPr/>
          <p:nvPr/>
        </p:nvSpPr>
        <p:spPr bwMode="auto">
          <a:xfrm>
            <a:off x="3766255" y="1201316"/>
            <a:ext cx="2088232" cy="720080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b="1" smtClean="0"/>
              <a:t>공간이 필요</a:t>
            </a:r>
            <a:endParaRPr lang="ko-KR" altLang="en-US" b="1" dirty="0" smtClean="0"/>
          </a:p>
        </p:txBody>
      </p:sp>
      <p:sp>
        <p:nvSpPr>
          <p:cNvPr id="61" name="직사각형 60"/>
          <p:cNvSpPr/>
          <p:nvPr/>
        </p:nvSpPr>
        <p:spPr bwMode="auto">
          <a:xfrm>
            <a:off x="6214787" y="1201316"/>
            <a:ext cx="2088232" cy="720080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b="1" dirty="0" smtClean="0"/>
              <a:t>설치장소는</a:t>
            </a:r>
            <a:endParaRPr lang="en-US" altLang="ko-KR" b="1" dirty="0" smtClean="0"/>
          </a:p>
          <a:p>
            <a:pPr algn="ctr"/>
            <a:r>
              <a:rPr lang="ko-KR" altLang="en-US" b="1" dirty="0" smtClean="0"/>
              <a:t>공간제약이 큼</a:t>
            </a:r>
          </a:p>
        </p:txBody>
      </p:sp>
      <p:sp>
        <p:nvSpPr>
          <p:cNvPr id="3" name="오른쪽 화살표 2"/>
          <p:cNvSpPr/>
          <p:nvPr/>
        </p:nvSpPr>
        <p:spPr bwMode="auto">
          <a:xfrm>
            <a:off x="3538516" y="1309328"/>
            <a:ext cx="142310" cy="504056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62" name="오른쪽 화살표 61"/>
          <p:cNvSpPr/>
          <p:nvPr/>
        </p:nvSpPr>
        <p:spPr bwMode="auto">
          <a:xfrm>
            <a:off x="5940152" y="1309328"/>
            <a:ext cx="142310" cy="504056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4" name="직사각형 3"/>
          <p:cNvSpPr/>
          <p:nvPr/>
        </p:nvSpPr>
        <p:spPr bwMode="auto">
          <a:xfrm>
            <a:off x="611560" y="2373634"/>
            <a:ext cx="7680354" cy="648073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b="1" dirty="0" smtClean="0"/>
              <a:t>“</a:t>
            </a:r>
            <a:r>
              <a:rPr lang="ko-KR" altLang="en-US" b="1" dirty="0" smtClean="0"/>
              <a:t>공간을 </a:t>
            </a:r>
            <a:r>
              <a:rPr lang="ko-KR" altLang="en-US" b="1" dirty="0"/>
              <a:t>줄여야 </a:t>
            </a:r>
            <a:r>
              <a:rPr lang="ko-KR" altLang="en-US" b="1" dirty="0" smtClean="0"/>
              <a:t>함</a:t>
            </a:r>
            <a:r>
              <a:rPr lang="en-US" altLang="ko-KR" b="1" dirty="0" smtClean="0"/>
              <a:t>”</a:t>
            </a:r>
            <a:endParaRPr lang="ko-KR" altLang="en-US" b="1" dirty="0"/>
          </a:p>
        </p:txBody>
      </p:sp>
      <p:sp>
        <p:nvSpPr>
          <p:cNvPr id="5" name="아래쪽 화살표 4"/>
          <p:cNvSpPr/>
          <p:nvPr/>
        </p:nvSpPr>
        <p:spPr bwMode="auto">
          <a:xfrm>
            <a:off x="1585900" y="1979314"/>
            <a:ext cx="5616624" cy="374129"/>
          </a:xfrm>
          <a:prstGeom prst="down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27" name="TextBox 26"/>
          <p:cNvSpPr txBox="1"/>
          <p:nvPr/>
        </p:nvSpPr>
        <p:spPr>
          <a:xfrm>
            <a:off x="1582050" y="3515097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rgbClr val="FFFF00"/>
                </a:solidFill>
              </a:rPr>
              <a:t>공간의 낭비</a:t>
            </a:r>
            <a:endParaRPr lang="ko-KR" altLang="en-US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J:\프로젝트\해담\해담 ppt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 rot="10800000" flipH="1">
            <a:off x="35560" y="13455"/>
            <a:ext cx="6468927" cy="5725583"/>
          </a:xfrm>
          <a:custGeom>
            <a:avLst/>
            <a:gdLst>
              <a:gd name="connsiteX0" fmla="*/ 0 w 8676456"/>
              <a:gd name="connsiteY0" fmla="*/ 0 h 5143500"/>
              <a:gd name="connsiteX1" fmla="*/ 8676456 w 8676456"/>
              <a:gd name="connsiteY1" fmla="*/ 0 h 5143500"/>
              <a:gd name="connsiteX2" fmla="*/ 8676456 w 8676456"/>
              <a:gd name="connsiteY2" fmla="*/ 5143500 h 5143500"/>
              <a:gd name="connsiteX3" fmla="*/ 0 w 8676456"/>
              <a:gd name="connsiteY3" fmla="*/ 5143500 h 5143500"/>
              <a:gd name="connsiteX4" fmla="*/ 0 w 8676456"/>
              <a:gd name="connsiteY4" fmla="*/ 0 h 5143500"/>
              <a:gd name="connsiteX0" fmla="*/ 0 w 8676456"/>
              <a:gd name="connsiteY0" fmla="*/ 0 h 5143500"/>
              <a:gd name="connsiteX1" fmla="*/ 6199956 w 8676456"/>
              <a:gd name="connsiteY1" fmla="*/ 0 h 5143500"/>
              <a:gd name="connsiteX2" fmla="*/ 8676456 w 8676456"/>
              <a:gd name="connsiteY2" fmla="*/ 5143500 h 5143500"/>
              <a:gd name="connsiteX3" fmla="*/ 0 w 8676456"/>
              <a:gd name="connsiteY3" fmla="*/ 5143500 h 5143500"/>
              <a:gd name="connsiteX4" fmla="*/ 0 w 8676456"/>
              <a:gd name="connsiteY4" fmla="*/ 0 h 5143500"/>
              <a:gd name="connsiteX0" fmla="*/ 0 w 8676456"/>
              <a:gd name="connsiteY0" fmla="*/ 7620 h 5151120"/>
              <a:gd name="connsiteX1" fmla="*/ 5316036 w 8676456"/>
              <a:gd name="connsiteY1" fmla="*/ 0 h 5151120"/>
              <a:gd name="connsiteX2" fmla="*/ 8676456 w 8676456"/>
              <a:gd name="connsiteY2" fmla="*/ 5151120 h 5151120"/>
              <a:gd name="connsiteX3" fmla="*/ 0 w 8676456"/>
              <a:gd name="connsiteY3" fmla="*/ 5151120 h 5151120"/>
              <a:gd name="connsiteX4" fmla="*/ 0 w 8676456"/>
              <a:gd name="connsiteY4" fmla="*/ 7620 h 5151120"/>
              <a:gd name="connsiteX0" fmla="*/ 0 w 8676456"/>
              <a:gd name="connsiteY0" fmla="*/ 0 h 5143500"/>
              <a:gd name="connsiteX1" fmla="*/ 5841816 w 8676456"/>
              <a:gd name="connsiteY1" fmla="*/ 0 h 5143500"/>
              <a:gd name="connsiteX2" fmla="*/ 8676456 w 8676456"/>
              <a:gd name="connsiteY2" fmla="*/ 5143500 h 5143500"/>
              <a:gd name="connsiteX3" fmla="*/ 0 w 8676456"/>
              <a:gd name="connsiteY3" fmla="*/ 5143500 h 5143500"/>
              <a:gd name="connsiteX4" fmla="*/ 0 w 8676456"/>
              <a:gd name="connsiteY4" fmla="*/ 0 h 5143500"/>
              <a:gd name="connsiteX0" fmla="*/ 0 w 8676456"/>
              <a:gd name="connsiteY0" fmla="*/ 0 h 5172075"/>
              <a:gd name="connsiteX1" fmla="*/ 5841816 w 8676456"/>
              <a:gd name="connsiteY1" fmla="*/ 0 h 5172075"/>
              <a:gd name="connsiteX2" fmla="*/ 8676456 w 8676456"/>
              <a:gd name="connsiteY2" fmla="*/ 5143500 h 5172075"/>
              <a:gd name="connsiteX3" fmla="*/ 784208 w 8676456"/>
              <a:gd name="connsiteY3" fmla="*/ 5172075 h 5172075"/>
              <a:gd name="connsiteX4" fmla="*/ 0 w 8676456"/>
              <a:gd name="connsiteY4" fmla="*/ 0 h 5172075"/>
              <a:gd name="connsiteX0" fmla="*/ 14259 w 7892248"/>
              <a:gd name="connsiteY0" fmla="*/ 0 h 5181600"/>
              <a:gd name="connsiteX1" fmla="*/ 5057608 w 7892248"/>
              <a:gd name="connsiteY1" fmla="*/ 9525 h 5181600"/>
              <a:gd name="connsiteX2" fmla="*/ 7892248 w 7892248"/>
              <a:gd name="connsiteY2" fmla="*/ 5153025 h 5181600"/>
              <a:gd name="connsiteX3" fmla="*/ 0 w 7892248"/>
              <a:gd name="connsiteY3" fmla="*/ 5181600 h 5181600"/>
              <a:gd name="connsiteX4" fmla="*/ 14259 w 7892248"/>
              <a:gd name="connsiteY4" fmla="*/ 0 h 5181600"/>
              <a:gd name="connsiteX0" fmla="*/ 1 w 7877990"/>
              <a:gd name="connsiteY0" fmla="*/ 0 h 5153025"/>
              <a:gd name="connsiteX1" fmla="*/ 5043350 w 7877990"/>
              <a:gd name="connsiteY1" fmla="*/ 9525 h 5153025"/>
              <a:gd name="connsiteX2" fmla="*/ 7877990 w 7877990"/>
              <a:gd name="connsiteY2" fmla="*/ 5153025 h 5153025"/>
              <a:gd name="connsiteX3" fmla="*/ 149714 w 7877990"/>
              <a:gd name="connsiteY3" fmla="*/ 5110162 h 5153025"/>
              <a:gd name="connsiteX4" fmla="*/ 1 w 7877990"/>
              <a:gd name="connsiteY4" fmla="*/ 0 h 5153025"/>
              <a:gd name="connsiteX0" fmla="*/ 1 w 7877990"/>
              <a:gd name="connsiteY0" fmla="*/ 0 h 5153025"/>
              <a:gd name="connsiteX1" fmla="*/ 5043350 w 7877990"/>
              <a:gd name="connsiteY1" fmla="*/ 9525 h 5153025"/>
              <a:gd name="connsiteX2" fmla="*/ 7877990 w 7877990"/>
              <a:gd name="connsiteY2" fmla="*/ 5153025 h 5153025"/>
              <a:gd name="connsiteX3" fmla="*/ 0 w 7877990"/>
              <a:gd name="connsiteY3" fmla="*/ 5148263 h 5153025"/>
              <a:gd name="connsiteX4" fmla="*/ 1 w 7877990"/>
              <a:gd name="connsiteY4" fmla="*/ 0 h 5153025"/>
              <a:gd name="connsiteX0" fmla="*/ 1 w 9541387"/>
              <a:gd name="connsiteY0" fmla="*/ 0 h 5153025"/>
              <a:gd name="connsiteX1" fmla="*/ 5043350 w 9541387"/>
              <a:gd name="connsiteY1" fmla="*/ 9525 h 5153025"/>
              <a:gd name="connsiteX2" fmla="*/ 9541387 w 9541387"/>
              <a:gd name="connsiteY2" fmla="*/ 5153025 h 5153025"/>
              <a:gd name="connsiteX3" fmla="*/ 0 w 9541387"/>
              <a:gd name="connsiteY3" fmla="*/ 5148263 h 5153025"/>
              <a:gd name="connsiteX4" fmla="*/ 1 w 9541387"/>
              <a:gd name="connsiteY4" fmla="*/ 0 h 515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387" h="5153025">
                <a:moveTo>
                  <a:pt x="1" y="0"/>
                </a:moveTo>
                <a:lnTo>
                  <a:pt x="5043350" y="9525"/>
                </a:lnTo>
                <a:lnTo>
                  <a:pt x="9541387" y="5153025"/>
                </a:lnTo>
                <a:lnTo>
                  <a:pt x="0" y="5148263"/>
                </a:lnTo>
                <a:cubicBezTo>
                  <a:pt x="0" y="3432175"/>
                  <a:pt x="1" y="1716088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6232" y="1045600"/>
            <a:ext cx="3248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HY견고딕" pitchFamily="18" charset="-127"/>
                <a:ea typeface="HY견고딕" pitchFamily="18" charset="-127"/>
                <a:cs typeface="Roboto Condensed Light" panose="02000000000000000000" pitchFamily="2" charset="0"/>
              </a:rPr>
              <a:t>CONTENTS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775" y="1977402"/>
            <a:ext cx="25555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기관 소개</a:t>
            </a:r>
            <a:endParaRPr lang="en-US" altLang="ko-K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2.  </a:t>
            </a:r>
            <a:r>
              <a:rPr lang="ko-KR" alt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수처리</a:t>
            </a:r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필터 사례</a:t>
            </a:r>
            <a:endParaRPr lang="en-US" altLang="ko-K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3.  </a:t>
            </a:r>
            <a:r>
              <a:rPr lang="ko-KR" alt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부항기</a:t>
            </a:r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사례</a:t>
            </a:r>
            <a:endParaRPr lang="en-US" altLang="ko-K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5" name="평행 사변형 24"/>
          <p:cNvSpPr/>
          <p:nvPr/>
        </p:nvSpPr>
        <p:spPr>
          <a:xfrm>
            <a:off x="2699794" y="3"/>
            <a:ext cx="3761967" cy="5725583"/>
          </a:xfrm>
          <a:prstGeom prst="parallelogram">
            <a:avLst>
              <a:gd name="adj" fmla="val 8050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415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 bwMode="auto">
          <a:xfrm>
            <a:off x="204912" y="1296737"/>
            <a:ext cx="5542539" cy="2880167"/>
          </a:xfrm>
          <a:prstGeom prst="roundRect">
            <a:avLst>
              <a:gd name="adj" fmla="val 4853"/>
            </a:avLst>
          </a:prstGeom>
          <a:solidFill>
            <a:srgbClr val="FF0000">
              <a:alpha val="6000"/>
            </a:srgbClr>
          </a:solidFill>
          <a:ln w="19050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20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기능분석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118148" y="4472475"/>
            <a:ext cx="2410453" cy="926023"/>
            <a:chOff x="464285" y="1052736"/>
            <a:chExt cx="7996147" cy="3312368"/>
          </a:xfrm>
        </p:grpSpPr>
        <p:grpSp>
          <p:nvGrpSpPr>
            <p:cNvPr id="21" name="그룹 20"/>
            <p:cNvGrpSpPr/>
            <p:nvPr/>
          </p:nvGrpSpPr>
          <p:grpSpPr>
            <a:xfrm>
              <a:off x="464285" y="1268761"/>
              <a:ext cx="4689048" cy="2959633"/>
              <a:chOff x="392277" y="1441403"/>
              <a:chExt cx="5425423" cy="3184342"/>
            </a:xfrm>
          </p:grpSpPr>
          <p:sp>
            <p:nvSpPr>
              <p:cNvPr id="27" name="직사각형 26"/>
              <p:cNvSpPr/>
              <p:nvPr/>
            </p:nvSpPr>
            <p:spPr>
              <a:xfrm>
                <a:off x="2768542" y="1624846"/>
                <a:ext cx="1731450" cy="144411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580603" y="2207553"/>
                <a:ext cx="2138102" cy="1700676"/>
              </a:xfrm>
              <a:prstGeom prst="rect">
                <a:avLst/>
              </a:prstGeom>
            </p:spPr>
          </p:pic>
          <p:grpSp>
            <p:nvGrpSpPr>
              <p:cNvPr id="29" name="그룹 28"/>
              <p:cNvGrpSpPr/>
              <p:nvPr/>
            </p:nvGrpSpPr>
            <p:grpSpPr>
              <a:xfrm>
                <a:off x="392277" y="1441403"/>
                <a:ext cx="2307515" cy="2711631"/>
                <a:chOff x="611559" y="1441403"/>
                <a:chExt cx="1803460" cy="2711631"/>
              </a:xfrm>
            </p:grpSpPr>
            <p:sp>
              <p:nvSpPr>
                <p:cNvPr id="34" name="직사각형 33"/>
                <p:cNvSpPr/>
                <p:nvPr/>
              </p:nvSpPr>
              <p:spPr>
                <a:xfrm>
                  <a:off x="611559" y="2708920"/>
                  <a:ext cx="1803459" cy="144411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/>
                </a:p>
              </p:txBody>
            </p:sp>
            <p:pic>
              <p:nvPicPr>
                <p:cNvPr id="35" name="그림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560" y="1441403"/>
                  <a:ext cx="1803459" cy="1437625"/>
                </a:xfrm>
                <a:prstGeom prst="rect">
                  <a:avLst/>
                </a:prstGeom>
              </p:spPr>
            </p:pic>
            <p:pic>
              <p:nvPicPr>
                <p:cNvPr id="36" name="그림 3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14" t="19552"/>
                <a:stretch/>
              </p:blipFill>
              <p:spPr>
                <a:xfrm rot="5400000">
                  <a:off x="983396" y="3037663"/>
                  <a:ext cx="1274006" cy="956734"/>
                </a:xfrm>
                <a:prstGeom prst="rect">
                  <a:avLst/>
                </a:prstGeom>
              </p:spPr>
            </p:pic>
          </p:grpSp>
          <p:cxnSp>
            <p:nvCxnSpPr>
              <p:cNvPr id="30" name="직선 연결선 29"/>
              <p:cNvCxnSpPr/>
              <p:nvPr/>
            </p:nvCxnSpPr>
            <p:spPr>
              <a:xfrm>
                <a:off x="1475656" y="2420888"/>
                <a:ext cx="429296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>
              <a:xfrm>
                <a:off x="1475656" y="1628800"/>
                <a:ext cx="429296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화살표 연결선 31"/>
              <p:cNvCxnSpPr/>
              <p:nvPr/>
            </p:nvCxnSpPr>
            <p:spPr>
              <a:xfrm>
                <a:off x="5580112" y="1624846"/>
                <a:ext cx="0" cy="79604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직사각형 32"/>
              <p:cNvSpPr/>
              <p:nvPr/>
            </p:nvSpPr>
            <p:spPr>
              <a:xfrm>
                <a:off x="3516979" y="1628802"/>
                <a:ext cx="2300721" cy="2996943"/>
              </a:xfrm>
              <a:prstGeom prst="rect">
                <a:avLst/>
              </a:prstGeom>
              <a:noFill/>
              <a:ln>
                <a:solidFill>
                  <a:srgbClr val="000000">
                    <a:alpha val="0"/>
                  </a:srgb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800" b="1" dirty="0" smtClean="0">
                    <a:solidFill>
                      <a:srgbClr val="FF0000"/>
                    </a:solidFill>
                    <a:latin typeface="+mn-ea"/>
                  </a:rPr>
                  <a:t>170cm </a:t>
                </a:r>
                <a:endParaRPr lang="ko-KR" altLang="en-US" sz="800" b="1" dirty="0">
                  <a:solidFill>
                    <a:srgbClr val="FF0000"/>
                  </a:solidFill>
                  <a:latin typeface="+mn-ea"/>
                </a:endParaRPr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6012161" y="1052736"/>
              <a:ext cx="2448271" cy="3312368"/>
              <a:chOff x="6156177" y="692696"/>
              <a:chExt cx="2448271" cy="3312368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69" t="15294" r="44971" b="15209"/>
              <a:stretch/>
            </p:blipFill>
            <p:spPr>
              <a:xfrm>
                <a:off x="6300192" y="1084092"/>
                <a:ext cx="720080" cy="1262251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67" r="26557" b="8870"/>
              <a:stretch/>
            </p:blipFill>
            <p:spPr>
              <a:xfrm rot="5400000">
                <a:off x="6555352" y="1949169"/>
                <a:ext cx="2568150" cy="774214"/>
              </a:xfrm>
              <a:prstGeom prst="rect">
                <a:avLst/>
              </a:prstGeom>
            </p:spPr>
          </p:pic>
          <p:sp>
            <p:nvSpPr>
              <p:cNvPr id="26" name="직사각형 25"/>
              <p:cNvSpPr/>
              <p:nvPr/>
            </p:nvSpPr>
            <p:spPr>
              <a:xfrm>
                <a:off x="6156177" y="692696"/>
                <a:ext cx="2448271" cy="3312368"/>
              </a:xfrm>
              <a:prstGeom prst="rect">
                <a:avLst/>
              </a:prstGeom>
              <a:solidFill>
                <a:srgbClr val="4F81BD">
                  <a:alpha val="12941"/>
                </a:srgbClr>
              </a:solidFill>
              <a:ln>
                <a:solidFill>
                  <a:srgbClr val="385D8A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/>
              </a:p>
            </p:txBody>
          </p:sp>
        </p:grpSp>
        <p:sp>
          <p:nvSpPr>
            <p:cNvPr id="23" name="오른쪽 화살표 22"/>
            <p:cNvSpPr/>
            <p:nvPr/>
          </p:nvSpPr>
          <p:spPr>
            <a:xfrm>
              <a:off x="5580112" y="1657427"/>
              <a:ext cx="360040" cy="331413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602423" y="4550786"/>
            <a:ext cx="6290057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900" b="1" i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  <a:lvl2pPr marL="742950" indent="-285750">
              <a:defRPr kumimoji="1" sz="900" b="1" i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2pPr>
            <a:lvl3pPr marL="1143000" indent="-228600">
              <a:defRPr kumimoji="1" sz="900" b="1" i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3pPr>
            <a:lvl4pPr marL="1600200" indent="-228600">
              <a:defRPr kumimoji="1" sz="900" b="1" i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4pPr>
            <a:lvl5pPr marL="2057400" indent="-228600">
              <a:defRPr kumimoji="1" sz="900" b="1" i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00" b="1" i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00" b="1" i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00" b="1" i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00" b="1" i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9pPr>
          </a:lstStyle>
          <a:p>
            <a:pPr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i="0" dirty="0" smtClean="0">
                <a:solidFill>
                  <a:srgbClr val="C00000"/>
                </a:solidFill>
                <a:latin typeface="+mn-ea"/>
                <a:ea typeface="+mn-ea"/>
              </a:rPr>
              <a:t>실린더 로드는 </a:t>
            </a:r>
            <a:r>
              <a:rPr lang="ko-KR" altLang="en-US" sz="1600" i="0" dirty="0" err="1" smtClean="0">
                <a:solidFill>
                  <a:srgbClr val="C00000"/>
                </a:solidFill>
                <a:latin typeface="+mn-ea"/>
                <a:ea typeface="+mn-ea"/>
              </a:rPr>
              <a:t>가압판을</a:t>
            </a:r>
            <a:r>
              <a:rPr lang="ko-KR" altLang="en-US" sz="1600" i="0" dirty="0" smtClean="0">
                <a:solidFill>
                  <a:srgbClr val="C00000"/>
                </a:solidFill>
                <a:latin typeface="+mn-ea"/>
                <a:ea typeface="+mn-ea"/>
              </a:rPr>
              <a:t> 가압하는 순기능을 하지만 </a:t>
            </a:r>
            <a:endParaRPr lang="en-US" altLang="ko-KR" sz="1600" i="0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i="0" dirty="0" smtClean="0">
                <a:solidFill>
                  <a:srgbClr val="C00000"/>
                </a:solidFill>
                <a:latin typeface="+mn-ea"/>
                <a:ea typeface="+mn-ea"/>
              </a:rPr>
              <a:t>유지보수를 위해 </a:t>
            </a:r>
            <a:r>
              <a:rPr lang="en-US" altLang="ko-KR" sz="1600" i="0" dirty="0" smtClean="0">
                <a:solidFill>
                  <a:srgbClr val="C00000"/>
                </a:solidFill>
                <a:latin typeface="+mn-ea"/>
                <a:ea typeface="+mn-ea"/>
              </a:rPr>
              <a:t>170cm </a:t>
            </a:r>
            <a:r>
              <a:rPr lang="ko-KR" altLang="en-US" sz="1600" i="0" dirty="0" smtClean="0">
                <a:solidFill>
                  <a:srgbClr val="C00000"/>
                </a:solidFill>
                <a:latin typeface="+mn-ea"/>
                <a:ea typeface="+mn-ea"/>
              </a:rPr>
              <a:t>높이의 공간을 필요로 하는 역기능을 가</a:t>
            </a:r>
            <a:r>
              <a:rPr lang="ko-KR" altLang="en-US" sz="1600" i="0" dirty="0">
                <a:solidFill>
                  <a:srgbClr val="C00000"/>
                </a:solidFill>
                <a:latin typeface="+mn-ea"/>
                <a:ea typeface="+mn-ea"/>
              </a:rPr>
              <a:t>짐</a:t>
            </a:r>
          </a:p>
        </p:txBody>
      </p: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2419558" y="2372924"/>
            <a:ext cx="1288346" cy="559583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실린더 로드</a:t>
            </a:r>
            <a:endParaRPr kumimoji="0" lang="ko-KR" altLang="en-US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0" name="AutoShape 31"/>
          <p:cNvSpPr>
            <a:spLocks noChangeArrowheads="1"/>
          </p:cNvSpPr>
          <p:nvPr/>
        </p:nvSpPr>
        <p:spPr bwMode="auto">
          <a:xfrm>
            <a:off x="7109111" y="2366576"/>
            <a:ext cx="1617390" cy="565998"/>
          </a:xfrm>
          <a:prstGeom prst="flowChartTerminator">
            <a:avLst/>
          </a:prstGeom>
          <a:solidFill>
            <a:srgbClr val="FFCC99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스폰지 </a:t>
            </a:r>
            <a:r>
              <a:rPr lang="ko-KR" altLang="en-US" sz="2000" dirty="0" err="1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여재</a:t>
            </a:r>
            <a:endParaRPr kumimoji="0" lang="ko-KR" altLang="en-US" sz="20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1" name="Line 25"/>
          <p:cNvSpPr>
            <a:spLocks noChangeShapeType="1"/>
          </p:cNvSpPr>
          <p:nvPr/>
        </p:nvSpPr>
        <p:spPr bwMode="auto">
          <a:xfrm>
            <a:off x="5436096" y="2652782"/>
            <a:ext cx="167301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084168" y="2394657"/>
            <a:ext cx="644149" cy="204839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압축</a:t>
            </a:r>
            <a:r>
              <a:rPr kumimoji="0" lang="en-US" altLang="ko-KR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이완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3" name="AutoShape 32"/>
          <p:cNvSpPr>
            <a:spLocks noChangeArrowheads="1"/>
          </p:cNvSpPr>
          <p:nvPr/>
        </p:nvSpPr>
        <p:spPr bwMode="auto">
          <a:xfrm>
            <a:off x="3389948" y="3403680"/>
            <a:ext cx="1808727" cy="565998"/>
          </a:xfrm>
          <a:prstGeom prst="flowChartPreparation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8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유지보수공간</a:t>
            </a:r>
            <a:endParaRPr lang="ko-KR" altLang="en-US" sz="18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4" name="Line 26"/>
          <p:cNvSpPr>
            <a:spLocks noChangeShapeType="1"/>
          </p:cNvSpPr>
          <p:nvPr/>
        </p:nvSpPr>
        <p:spPr bwMode="auto">
          <a:xfrm>
            <a:off x="3738890" y="2652782"/>
            <a:ext cx="555422" cy="75089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5" name="Rectangle 36"/>
          <p:cNvSpPr>
            <a:spLocks noChangeArrowheads="1"/>
          </p:cNvSpPr>
          <p:nvPr/>
        </p:nvSpPr>
        <p:spPr bwMode="auto">
          <a:xfrm>
            <a:off x="3034738" y="3034008"/>
            <a:ext cx="704151" cy="1781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170cm </a:t>
            </a:r>
            <a:r>
              <a:rPr kumimoji="0" lang="ko-KR" altLang="en-US" sz="1200" i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높이 </a:t>
            </a:r>
            <a:endParaRPr kumimoji="0" lang="ko-KR" altLang="en-US" sz="1200" i="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303940" y="2366576"/>
            <a:ext cx="1279111" cy="559583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i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실린더 </a:t>
            </a:r>
            <a:r>
              <a:rPr lang="ko-KR" altLang="en-US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</a:t>
            </a:r>
            <a:r>
              <a:rPr lang="ko-KR" altLang="en-US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체</a:t>
            </a:r>
            <a:endParaRPr kumimoji="0" lang="ko-KR" altLang="en-US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4499992" y="2372991"/>
            <a:ext cx="1121064" cy="559583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i="0" dirty="0" err="1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가압판</a:t>
            </a:r>
            <a:endParaRPr kumimoji="0" lang="ko-KR" altLang="en-US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Line 25"/>
          <p:cNvSpPr>
            <a:spLocks noChangeShapeType="1"/>
          </p:cNvSpPr>
          <p:nvPr/>
        </p:nvSpPr>
        <p:spPr bwMode="auto">
          <a:xfrm>
            <a:off x="3707904" y="2637544"/>
            <a:ext cx="818554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>
            <a:off x="1607961" y="2641633"/>
            <a:ext cx="818554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9" name="Rectangle 34"/>
          <p:cNvSpPr>
            <a:spLocks noChangeArrowheads="1"/>
          </p:cNvSpPr>
          <p:nvPr/>
        </p:nvSpPr>
        <p:spPr bwMode="auto">
          <a:xfrm>
            <a:off x="3757939" y="2383038"/>
            <a:ext cx="644149" cy="2048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가압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1667917" y="2396674"/>
            <a:ext cx="644149" cy="2048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지지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7" name="AutoShape 32"/>
          <p:cNvSpPr>
            <a:spLocks noChangeArrowheads="1"/>
          </p:cNvSpPr>
          <p:nvPr/>
        </p:nvSpPr>
        <p:spPr bwMode="auto">
          <a:xfrm>
            <a:off x="2312066" y="1512761"/>
            <a:ext cx="1565348" cy="565998"/>
          </a:xfrm>
          <a:prstGeom prst="flowChartPreparation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800" i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압축공기</a:t>
            </a:r>
            <a:endParaRPr lang="ko-KR" altLang="en-US" sz="18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4" name="Line 25"/>
          <p:cNvSpPr>
            <a:spLocks noChangeShapeType="1"/>
          </p:cNvSpPr>
          <p:nvPr/>
        </p:nvSpPr>
        <p:spPr bwMode="auto">
          <a:xfrm>
            <a:off x="3100158" y="2078759"/>
            <a:ext cx="0" cy="31791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Rectangle 34"/>
          <p:cNvSpPr>
            <a:spLocks noChangeArrowheads="1"/>
          </p:cNvSpPr>
          <p:nvPr/>
        </p:nvSpPr>
        <p:spPr bwMode="auto">
          <a:xfrm>
            <a:off x="3094740" y="2094476"/>
            <a:ext cx="644149" cy="2048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이동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6" name="Rectangle 20"/>
          <p:cNvSpPr>
            <a:spLocks noChangeArrowheads="1"/>
          </p:cNvSpPr>
          <p:nvPr/>
        </p:nvSpPr>
        <p:spPr bwMode="auto">
          <a:xfrm>
            <a:off x="5621056" y="3403680"/>
            <a:ext cx="926224" cy="559583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</a:t>
            </a:r>
            <a:r>
              <a:rPr lang="ko-KR" altLang="en-US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통</a:t>
            </a:r>
            <a:endParaRPr kumimoji="0" lang="ko-KR" altLang="en-US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7" name="AutoShape 31"/>
          <p:cNvSpPr>
            <a:spLocks noChangeArrowheads="1"/>
          </p:cNvSpPr>
          <p:nvPr/>
        </p:nvSpPr>
        <p:spPr bwMode="auto">
          <a:xfrm>
            <a:off x="7140759" y="3376259"/>
            <a:ext cx="887625" cy="565998"/>
          </a:xfrm>
          <a:prstGeom prst="flowChartPreparation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ko-KR" altLang="en-US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물</a:t>
            </a:r>
          </a:p>
        </p:txBody>
      </p:sp>
      <p:sp>
        <p:nvSpPr>
          <p:cNvPr id="68" name="AutoShape 31"/>
          <p:cNvSpPr>
            <a:spLocks noChangeArrowheads="1"/>
          </p:cNvSpPr>
          <p:nvPr/>
        </p:nvSpPr>
        <p:spPr bwMode="auto">
          <a:xfrm>
            <a:off x="7156494" y="4091702"/>
            <a:ext cx="1447953" cy="565998"/>
          </a:xfrm>
          <a:prstGeom prst="flowChartPreparation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ko-KR" altLang="en-US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이물질</a:t>
            </a:r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7584571" y="2926160"/>
            <a:ext cx="0" cy="46495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0" name="Line 25"/>
          <p:cNvSpPr>
            <a:spLocks noChangeShapeType="1"/>
          </p:cNvSpPr>
          <p:nvPr/>
        </p:nvSpPr>
        <p:spPr bwMode="auto">
          <a:xfrm>
            <a:off x="8172400" y="2938722"/>
            <a:ext cx="0" cy="115298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자유형 3"/>
          <p:cNvSpPr/>
          <p:nvPr/>
        </p:nvSpPr>
        <p:spPr>
          <a:xfrm>
            <a:off x="6147707" y="3964633"/>
            <a:ext cx="1004207" cy="424543"/>
          </a:xfrm>
          <a:custGeom>
            <a:avLst/>
            <a:gdLst>
              <a:gd name="connsiteX0" fmla="*/ 1004207 w 1004207"/>
              <a:gd name="connsiteY0" fmla="*/ 424543 h 424543"/>
              <a:gd name="connsiteX1" fmla="*/ 0 w 1004207"/>
              <a:gd name="connsiteY1" fmla="*/ 424543 h 424543"/>
              <a:gd name="connsiteX2" fmla="*/ 0 w 1004207"/>
              <a:gd name="connsiteY2" fmla="*/ 0 h 42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207" h="424543">
                <a:moveTo>
                  <a:pt x="1004207" y="424543"/>
                </a:moveTo>
                <a:lnTo>
                  <a:pt x="0" y="424543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 type="triangle"/>
            <a:tailEnd type="none" w="med" len="med"/>
          </a:ln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1" name="Line 25"/>
          <p:cNvSpPr>
            <a:spLocks noChangeShapeType="1"/>
          </p:cNvSpPr>
          <p:nvPr/>
        </p:nvSpPr>
        <p:spPr bwMode="auto">
          <a:xfrm>
            <a:off x="6547280" y="3686679"/>
            <a:ext cx="59347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2" name="Rectangle 34"/>
          <p:cNvSpPr>
            <a:spLocks noChangeArrowheads="1"/>
          </p:cNvSpPr>
          <p:nvPr/>
        </p:nvSpPr>
        <p:spPr bwMode="auto">
          <a:xfrm>
            <a:off x="7044764" y="3015472"/>
            <a:ext cx="644149" cy="2048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통과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3" name="Rectangle 34"/>
          <p:cNvSpPr>
            <a:spLocks noChangeArrowheads="1"/>
          </p:cNvSpPr>
          <p:nvPr/>
        </p:nvSpPr>
        <p:spPr bwMode="auto">
          <a:xfrm>
            <a:off x="8057834" y="3370338"/>
            <a:ext cx="644149" cy="2048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흡착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4" name="Rectangle 34"/>
          <p:cNvSpPr>
            <a:spLocks noChangeArrowheads="1"/>
          </p:cNvSpPr>
          <p:nvPr/>
        </p:nvSpPr>
        <p:spPr bwMode="auto">
          <a:xfrm>
            <a:off x="6483729" y="3444236"/>
            <a:ext cx="644149" cy="2048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수용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5" name="Rectangle 34"/>
          <p:cNvSpPr>
            <a:spLocks noChangeArrowheads="1"/>
          </p:cNvSpPr>
          <p:nvPr/>
        </p:nvSpPr>
        <p:spPr bwMode="auto">
          <a:xfrm>
            <a:off x="6464962" y="4169258"/>
            <a:ext cx="644149" cy="2048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수용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자유형 4"/>
          <p:cNvSpPr/>
          <p:nvPr/>
        </p:nvSpPr>
        <p:spPr>
          <a:xfrm>
            <a:off x="6090557" y="2875031"/>
            <a:ext cx="1102179" cy="522514"/>
          </a:xfrm>
          <a:custGeom>
            <a:avLst/>
            <a:gdLst>
              <a:gd name="connsiteX0" fmla="*/ 0 w 1102179"/>
              <a:gd name="connsiteY0" fmla="*/ 522514 h 522514"/>
              <a:gd name="connsiteX1" fmla="*/ 0 w 1102179"/>
              <a:gd name="connsiteY1" fmla="*/ 0 h 522514"/>
              <a:gd name="connsiteX2" fmla="*/ 1102179 w 1102179"/>
              <a:gd name="connsiteY2" fmla="*/ 0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2179" h="522514">
                <a:moveTo>
                  <a:pt x="0" y="522514"/>
                </a:moveTo>
                <a:lnTo>
                  <a:pt x="0" y="0"/>
                </a:lnTo>
                <a:lnTo>
                  <a:pt x="1102179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6" name="Rectangle 34"/>
          <p:cNvSpPr>
            <a:spLocks noChangeArrowheads="1"/>
          </p:cNvSpPr>
          <p:nvPr/>
        </p:nvSpPr>
        <p:spPr bwMode="auto">
          <a:xfrm>
            <a:off x="5975020" y="3033449"/>
            <a:ext cx="644149" cy="2048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수용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8" name="Rectangle 20"/>
          <p:cNvSpPr>
            <a:spLocks noChangeArrowheads="1"/>
          </p:cNvSpPr>
          <p:nvPr/>
        </p:nvSpPr>
        <p:spPr bwMode="auto">
          <a:xfrm>
            <a:off x="4499992" y="1506327"/>
            <a:ext cx="1121064" cy="559583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</a:t>
            </a:r>
            <a:r>
              <a:rPr kumimoji="0" lang="ko-KR" altLang="en-US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링</a:t>
            </a:r>
            <a:endParaRPr kumimoji="0" lang="ko-KR" altLang="en-US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9" name="Line 25"/>
          <p:cNvSpPr>
            <a:spLocks noChangeShapeType="1"/>
          </p:cNvSpPr>
          <p:nvPr/>
        </p:nvSpPr>
        <p:spPr bwMode="auto">
          <a:xfrm flipH="1" flipV="1">
            <a:off x="5060524" y="2065910"/>
            <a:ext cx="0" cy="33076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0" name="Rectangle 34"/>
          <p:cNvSpPr>
            <a:spLocks noChangeArrowheads="1"/>
          </p:cNvSpPr>
          <p:nvPr/>
        </p:nvSpPr>
        <p:spPr bwMode="auto">
          <a:xfrm>
            <a:off x="5046422" y="2118269"/>
            <a:ext cx="644149" cy="204839"/>
          </a:xfrm>
          <a:prstGeom prst="rect">
            <a:avLst/>
          </a:prstGeom>
          <a:noFill/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고정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1" name="자유형 60"/>
          <p:cNvSpPr/>
          <p:nvPr/>
        </p:nvSpPr>
        <p:spPr>
          <a:xfrm rot="5400000">
            <a:off x="6465355" y="951463"/>
            <a:ext cx="570816" cy="2259413"/>
          </a:xfrm>
          <a:custGeom>
            <a:avLst/>
            <a:gdLst>
              <a:gd name="connsiteX0" fmla="*/ 0 w 1102179"/>
              <a:gd name="connsiteY0" fmla="*/ 522514 h 522514"/>
              <a:gd name="connsiteX1" fmla="*/ 0 w 1102179"/>
              <a:gd name="connsiteY1" fmla="*/ 0 h 522514"/>
              <a:gd name="connsiteX2" fmla="*/ 1102179 w 1102179"/>
              <a:gd name="connsiteY2" fmla="*/ 0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2179" h="522514">
                <a:moveTo>
                  <a:pt x="0" y="522514"/>
                </a:moveTo>
                <a:lnTo>
                  <a:pt x="0" y="0"/>
                </a:lnTo>
                <a:lnTo>
                  <a:pt x="1102179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2" name="Rectangle 34"/>
          <p:cNvSpPr>
            <a:spLocks noChangeArrowheads="1"/>
          </p:cNvSpPr>
          <p:nvPr/>
        </p:nvSpPr>
        <p:spPr bwMode="auto">
          <a:xfrm>
            <a:off x="6438962" y="1840523"/>
            <a:ext cx="644149" cy="204839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i="0" dirty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12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차단</a:t>
            </a:r>
            <a:endParaRPr kumimoji="0" lang="ko-KR" altLang="en-US" sz="12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3" name="Line 26"/>
          <p:cNvSpPr>
            <a:spLocks noChangeShapeType="1"/>
          </p:cNvSpPr>
          <p:nvPr/>
        </p:nvSpPr>
        <p:spPr bwMode="auto">
          <a:xfrm flipV="1">
            <a:off x="5621056" y="1512761"/>
            <a:ext cx="526651" cy="2830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40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7" name="AutoShape 32"/>
          <p:cNvSpPr>
            <a:spLocks noChangeArrowheads="1"/>
          </p:cNvSpPr>
          <p:nvPr/>
        </p:nvSpPr>
        <p:spPr bwMode="auto">
          <a:xfrm>
            <a:off x="6030647" y="1119085"/>
            <a:ext cx="1808727" cy="565998"/>
          </a:xfrm>
          <a:prstGeom prst="flowChartPreparation">
            <a:avLst/>
          </a:prstGeom>
          <a:solidFill>
            <a:schemeClr val="bg1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800" i="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큰 마찰력</a:t>
            </a:r>
            <a:endParaRPr lang="en-US" altLang="ko-KR" sz="1800" i="0" dirty="0" smtClean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10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상하 운동제한</a:t>
            </a:r>
            <a:r>
              <a:rPr lang="en-US" altLang="ko-KR" sz="1100" dirty="0" smtClean="0">
                <a:solidFill>
                  <a:srgbClr val="1F497D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i="0" dirty="0">
              <a:solidFill>
                <a:srgbClr val="1F497D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054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21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모순분석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				</a:t>
            </a:r>
          </a:p>
        </p:txBody>
      </p:sp>
      <p:sp>
        <p:nvSpPr>
          <p:cNvPr id="5" name="직사각형 4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실린더의 모순 분석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67544" y="1849388"/>
            <a:ext cx="67687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모순 </a:t>
            </a: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1. </a:t>
            </a:r>
            <a:r>
              <a:rPr lang="ko-KR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▶가동수단</a:t>
            </a: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(</a:t>
            </a:r>
            <a:r>
              <a:rPr lang="ko-KR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실린더</a:t>
            </a: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)</a:t>
            </a:r>
            <a:r>
              <a:rPr lang="ko-KR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은 있어야 하고 없어야 한다</a:t>
            </a: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463686" y="3577580"/>
            <a:ext cx="77032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모순 </a:t>
            </a: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2. </a:t>
            </a:r>
            <a:r>
              <a:rPr lang="ko-KR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▶지지수단</a:t>
            </a: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(</a:t>
            </a:r>
            <a:r>
              <a:rPr lang="ko-KR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실린더로드</a:t>
            </a: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)</a:t>
            </a:r>
            <a:r>
              <a:rPr lang="ko-KR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은 길어야 하고 짧아야 한다</a:t>
            </a: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.</a:t>
            </a:r>
          </a:p>
        </p:txBody>
      </p:sp>
      <p:sp>
        <p:nvSpPr>
          <p:cNvPr id="2" name="직사각형 1"/>
          <p:cNvSpPr/>
          <p:nvPr/>
        </p:nvSpPr>
        <p:spPr bwMode="auto">
          <a:xfrm>
            <a:off x="604134" y="4225652"/>
            <a:ext cx="7280234" cy="936104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r>
              <a:rPr lang="ko-KR" altLang="en-US" sz="1600" b="1" dirty="0" smtClean="0"/>
              <a:t>시간의 분리 </a:t>
            </a:r>
            <a:r>
              <a:rPr lang="en-US" altLang="ko-KR" sz="1600" b="1" dirty="0" smtClean="0"/>
              <a:t>: </a:t>
            </a:r>
            <a:r>
              <a:rPr lang="ko-KR" altLang="en-US" sz="1600" b="1" dirty="0" err="1" smtClean="0"/>
              <a:t>가압판을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내릴때는</a:t>
            </a:r>
            <a:r>
              <a:rPr lang="ko-KR" altLang="en-US" sz="1600" b="1" dirty="0"/>
              <a:t> </a:t>
            </a:r>
            <a:r>
              <a:rPr lang="ko-KR" altLang="en-US" sz="1600" b="1" dirty="0" smtClean="0"/>
              <a:t>지지수단의 길이는 </a:t>
            </a:r>
            <a:r>
              <a:rPr lang="ko-KR" altLang="en-US" sz="1600" b="1" dirty="0" err="1" smtClean="0"/>
              <a:t>길어져야하고</a:t>
            </a:r>
            <a:r>
              <a:rPr lang="en-US" altLang="ko-KR" sz="1600" b="1" dirty="0" smtClean="0"/>
              <a:t>, </a:t>
            </a:r>
            <a:r>
              <a:rPr lang="ko-KR" altLang="en-US" sz="1600" b="1" dirty="0" err="1" smtClean="0"/>
              <a:t>가압판을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올릴때는</a:t>
            </a:r>
            <a:r>
              <a:rPr lang="ko-KR" altLang="en-US" sz="1600" b="1" dirty="0" smtClean="0"/>
              <a:t> 짧아져야 한다</a:t>
            </a:r>
            <a:r>
              <a:rPr lang="en-US" altLang="ko-KR" sz="1600" b="1" dirty="0" smtClean="0"/>
              <a:t>.</a:t>
            </a:r>
          </a:p>
          <a:p>
            <a:endParaRPr lang="en-US" altLang="ko-KR" sz="600" b="1" dirty="0" smtClean="0"/>
          </a:p>
          <a:p>
            <a:r>
              <a:rPr lang="en-US" altLang="ko-KR" sz="1600" b="1" dirty="0" smtClean="0"/>
              <a:t>Ex) </a:t>
            </a:r>
            <a:r>
              <a:rPr lang="ko-KR" altLang="en-US" sz="1600" b="1" dirty="0" err="1" smtClean="0"/>
              <a:t>윈치</a:t>
            </a:r>
            <a:r>
              <a:rPr lang="ko-KR" altLang="en-US" sz="1600" b="1" dirty="0" smtClean="0"/>
              <a:t> 로프</a:t>
            </a:r>
            <a:r>
              <a:rPr lang="en-US" altLang="ko-KR" sz="1600" b="1" dirty="0" smtClean="0"/>
              <a:t>, </a:t>
            </a:r>
            <a:r>
              <a:rPr lang="en-US" altLang="ko-KR" sz="1600" b="1" dirty="0"/>
              <a:t>X</a:t>
            </a:r>
            <a:r>
              <a:rPr lang="ko-KR" altLang="en-US" sz="1600" b="1" dirty="0"/>
              <a:t>링크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용수철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다단실린더 </a:t>
            </a:r>
            <a:r>
              <a:rPr lang="ko-KR" altLang="en-US" sz="1600" b="1" dirty="0" smtClean="0"/>
              <a:t>방식</a:t>
            </a:r>
            <a:endParaRPr lang="ko-KR" altLang="en-US" sz="1600" b="1" dirty="0"/>
          </a:p>
        </p:txBody>
      </p:sp>
      <p:sp>
        <p:nvSpPr>
          <p:cNvPr id="10" name="직사각형 9"/>
          <p:cNvSpPr/>
          <p:nvPr/>
        </p:nvSpPr>
        <p:spPr bwMode="auto">
          <a:xfrm>
            <a:off x="603693" y="2497460"/>
            <a:ext cx="7280234" cy="936104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r>
              <a:rPr lang="ko-KR" altLang="en-US" sz="1600" b="1" dirty="0" smtClean="0"/>
              <a:t>시간의 분리 </a:t>
            </a:r>
            <a:r>
              <a:rPr lang="en-US" altLang="ko-KR" sz="1600" b="1" dirty="0" smtClean="0"/>
              <a:t>: </a:t>
            </a:r>
            <a:r>
              <a:rPr lang="ko-KR" altLang="en-US" sz="1600" b="1" dirty="0" err="1" smtClean="0"/>
              <a:t>가압판을</a:t>
            </a:r>
            <a:r>
              <a:rPr lang="ko-KR" altLang="en-US" sz="1600" b="1" dirty="0" smtClean="0"/>
              <a:t> 가압하기 위해서는 가동수단은 있어야 하고</a:t>
            </a:r>
            <a:r>
              <a:rPr lang="en-US" altLang="ko-KR" sz="1600" b="1" dirty="0" smtClean="0"/>
              <a:t>, </a:t>
            </a:r>
            <a:r>
              <a:rPr lang="ko-KR" altLang="en-US" sz="1600" b="1" dirty="0" err="1" smtClean="0"/>
              <a:t>가압판을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가압해제할</a:t>
            </a:r>
            <a:r>
              <a:rPr lang="ko-KR" altLang="en-US" sz="1600" b="1" dirty="0" smtClean="0"/>
              <a:t> 경우에는 없어야 한다</a:t>
            </a:r>
            <a:r>
              <a:rPr lang="en-US" altLang="ko-KR" sz="1600" b="1" dirty="0" smtClean="0"/>
              <a:t>.</a:t>
            </a:r>
          </a:p>
          <a:p>
            <a:endParaRPr lang="en-US" altLang="ko-KR" sz="600" b="1" dirty="0" smtClean="0"/>
          </a:p>
          <a:p>
            <a:r>
              <a:rPr lang="en-US" altLang="ko-KR" sz="1600" b="1" dirty="0" smtClean="0"/>
              <a:t>Ex) </a:t>
            </a:r>
            <a:r>
              <a:rPr lang="ko-KR" altLang="en-US" sz="1600" b="1" dirty="0" smtClean="0"/>
              <a:t>압축은 자연동력을 이용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이완은 가동수단을 사용</a:t>
            </a:r>
          </a:p>
        </p:txBody>
      </p:sp>
    </p:spTree>
    <p:extLst>
      <p:ext uri="{BB962C8B-B14F-4D97-AF65-F5344CB8AC3E}">
        <p14:creationId xmlns:p14="http://schemas.microsoft.com/office/powerpoint/2010/main" val="37385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IFR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이상해결책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)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			</a:t>
            </a:r>
          </a:p>
        </p:txBody>
      </p:sp>
      <p:sp>
        <p:nvSpPr>
          <p:cNvPr id="4" name="직사각형 3"/>
          <p:cNvSpPr>
            <a:spLocks noChangeArrowheads="1"/>
          </p:cNvSpPr>
          <p:nvPr/>
        </p:nvSpPr>
        <p:spPr bwMode="auto">
          <a:xfrm>
            <a:off x="667445" y="1993404"/>
            <a:ext cx="793700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FF0000"/>
                </a:solidFill>
              </a:rPr>
              <a:t>IFR </a:t>
            </a:r>
            <a:r>
              <a:rPr lang="en-US" altLang="ko-KR" sz="2000" b="1" dirty="0">
                <a:solidFill>
                  <a:srgbClr val="FF0000"/>
                </a:solidFill>
              </a:rPr>
              <a:t>: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높이가 없이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스스로 </a:t>
            </a:r>
            <a:r>
              <a:rPr lang="ko-KR" altLang="en-US" sz="2000" b="1" dirty="0" err="1" smtClean="0">
                <a:solidFill>
                  <a:srgbClr val="FF0000"/>
                </a:solidFill>
              </a:rPr>
              <a:t>여재의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</a:rPr>
              <a:t>압축</a:t>
            </a:r>
            <a:r>
              <a:rPr lang="en-US" altLang="ko-KR" sz="2000" b="1" dirty="0">
                <a:solidFill>
                  <a:srgbClr val="FF0000"/>
                </a:solidFill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</a:rPr>
              <a:t>이완이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이루어지게 </a:t>
            </a:r>
            <a:r>
              <a:rPr lang="ko-KR" altLang="en-US" sz="2000" b="1" dirty="0">
                <a:solidFill>
                  <a:srgbClr val="FF0000"/>
                </a:solidFill>
              </a:rPr>
              <a:t>한다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.</a:t>
            </a:r>
            <a:endParaRPr lang="en-US" altLang="ko-KR" sz="2000" b="1" dirty="0">
              <a:solidFill>
                <a:srgbClr val="FF0000"/>
              </a:solidFill>
            </a:endParaRPr>
          </a:p>
        </p:txBody>
      </p:sp>
      <p:sp>
        <p:nvSpPr>
          <p:cNvPr id="6" name="모서리가 둥근 직사각형 5"/>
          <p:cNvSpPr>
            <a:spLocks noChangeArrowheads="1"/>
          </p:cNvSpPr>
          <p:nvPr/>
        </p:nvSpPr>
        <p:spPr bwMode="auto">
          <a:xfrm>
            <a:off x="204911" y="1824038"/>
            <a:ext cx="8688263" cy="1033462"/>
          </a:xfrm>
          <a:prstGeom prst="roundRect">
            <a:avLst>
              <a:gd name="adj" fmla="val 4773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endParaRPr lang="ko-KR" altLang="en-US" sz="800" b="1"/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</a:rPr>
              <a:t>실린더 높이문제에 대한 </a:t>
            </a:r>
            <a:r>
              <a:rPr lang="en-US" altLang="ko-KR" sz="2800" b="1" dirty="0">
                <a:solidFill>
                  <a:schemeClr val="bg1"/>
                </a:solidFill>
              </a:rPr>
              <a:t>IFR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877144" y="3073524"/>
            <a:ext cx="2176636" cy="50405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000" b="1" smtClean="0"/>
              <a:t>압축</a:t>
            </a:r>
          </a:p>
        </p:txBody>
      </p:sp>
      <p:sp>
        <p:nvSpPr>
          <p:cNvPr id="10" name="직사각형 9"/>
          <p:cNvSpPr/>
          <p:nvPr/>
        </p:nvSpPr>
        <p:spPr bwMode="auto">
          <a:xfrm>
            <a:off x="6139780" y="3073524"/>
            <a:ext cx="2176636" cy="50405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000" b="1" dirty="0" smtClean="0"/>
              <a:t>이완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12590" y="3805515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/>
              <a:t>인위적</a:t>
            </a:r>
            <a:endParaRPr lang="en-US" altLang="ko-KR" b="1" dirty="0" smtClean="0"/>
          </a:p>
          <a:p>
            <a:pPr algn="ctr"/>
            <a:r>
              <a:rPr lang="en-US" altLang="ko-KR" b="1" dirty="0" smtClean="0"/>
              <a:t>(</a:t>
            </a:r>
            <a:r>
              <a:rPr lang="ko-KR" altLang="en-US" b="1" dirty="0" smtClean="0"/>
              <a:t>동력원</a:t>
            </a:r>
            <a:r>
              <a:rPr lang="en-US" altLang="ko-KR" b="1" dirty="0" smtClean="0"/>
              <a:t>)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97732" y="4654401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/>
              <a:t>자연적</a:t>
            </a:r>
            <a:endParaRPr lang="en-US" altLang="ko-KR" b="1" dirty="0" smtClean="0"/>
          </a:p>
          <a:p>
            <a:r>
              <a:rPr lang="en-US" altLang="ko-KR" b="1" dirty="0" smtClean="0"/>
              <a:t>(</a:t>
            </a:r>
            <a:r>
              <a:rPr lang="ko-KR" altLang="en-US" b="1" dirty="0" err="1" smtClean="0"/>
              <a:t>무동력</a:t>
            </a:r>
            <a:r>
              <a:rPr lang="en-US" altLang="ko-KR" b="1" dirty="0" smtClean="0"/>
              <a:t>)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06583" y="3810555"/>
            <a:ext cx="1043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/>
              <a:t>인위적</a:t>
            </a:r>
            <a:endParaRPr lang="en-US" altLang="ko-KR" b="1" dirty="0" smtClean="0"/>
          </a:p>
          <a:p>
            <a:pPr algn="ctr"/>
            <a:r>
              <a:rPr lang="en-US" altLang="ko-KR" b="1" dirty="0" smtClean="0"/>
              <a:t>(</a:t>
            </a:r>
            <a:r>
              <a:rPr lang="ko-KR" altLang="en-US" b="1" dirty="0" smtClean="0"/>
              <a:t>동력원</a:t>
            </a:r>
            <a:r>
              <a:rPr lang="en-US" altLang="ko-KR" b="1" dirty="0" smtClean="0"/>
              <a:t>)</a:t>
            </a:r>
            <a:endParaRPr lang="ko-KR" alt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06583" y="4659441"/>
            <a:ext cx="1043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/>
              <a:t>자연적</a:t>
            </a:r>
            <a:endParaRPr lang="en-US" altLang="ko-KR" b="1" dirty="0" smtClean="0"/>
          </a:p>
          <a:p>
            <a:pPr algn="ctr"/>
            <a:r>
              <a:rPr lang="en-US" altLang="ko-KR" b="1" dirty="0" smtClean="0"/>
              <a:t>(</a:t>
            </a:r>
            <a:r>
              <a:rPr lang="ko-KR" altLang="en-US" b="1" dirty="0" err="1" smtClean="0"/>
              <a:t>무동력</a:t>
            </a:r>
            <a:r>
              <a:rPr lang="en-US" altLang="ko-KR" b="1" dirty="0" smtClean="0"/>
              <a:t>)</a:t>
            </a:r>
            <a:endParaRPr lang="ko-KR" altLang="en-US" b="1" dirty="0"/>
          </a:p>
        </p:txBody>
      </p:sp>
      <p:cxnSp>
        <p:nvCxnSpPr>
          <p:cNvPr id="27" name="직선 연결선 26"/>
          <p:cNvCxnSpPr/>
          <p:nvPr/>
        </p:nvCxnSpPr>
        <p:spPr>
          <a:xfrm>
            <a:off x="2352818" y="5113742"/>
            <a:ext cx="4436698" cy="504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타원 29"/>
          <p:cNvSpPr/>
          <p:nvPr/>
        </p:nvSpPr>
        <p:spPr bwMode="auto">
          <a:xfrm>
            <a:off x="4457123" y="4929076"/>
            <a:ext cx="357646" cy="35764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1</a:t>
            </a:r>
            <a:endParaRPr lang="ko-KR" altLang="en-US" sz="1600" b="1" dirty="0" smtClean="0"/>
          </a:p>
        </p:txBody>
      </p:sp>
      <p:cxnSp>
        <p:nvCxnSpPr>
          <p:cNvPr id="21" name="직선 연결선 20"/>
          <p:cNvCxnSpPr>
            <a:stCxn id="16" idx="3"/>
            <a:endCxn id="17" idx="1"/>
          </p:cNvCxnSpPr>
          <p:nvPr/>
        </p:nvCxnSpPr>
        <p:spPr>
          <a:xfrm flipV="1">
            <a:off x="2341608" y="4133721"/>
            <a:ext cx="4464975" cy="843846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>
            <a:stCxn id="15" idx="3"/>
            <a:endCxn id="18" idx="1"/>
          </p:cNvCxnSpPr>
          <p:nvPr/>
        </p:nvCxnSpPr>
        <p:spPr>
          <a:xfrm>
            <a:off x="2356466" y="4128681"/>
            <a:ext cx="4450117" cy="853926"/>
          </a:xfrm>
          <a:prstGeom prst="line">
            <a:avLst/>
          </a:prstGeom>
          <a:ln w="28575">
            <a:solidFill>
              <a:schemeClr val="accent3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2352818" y="3916756"/>
            <a:ext cx="4436698" cy="504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타원 30"/>
          <p:cNvSpPr/>
          <p:nvPr/>
        </p:nvSpPr>
        <p:spPr bwMode="auto">
          <a:xfrm>
            <a:off x="4400381" y="3721596"/>
            <a:ext cx="357646" cy="357646"/>
          </a:xfrm>
          <a:prstGeom prst="ellipse">
            <a:avLst/>
          </a:prstGeom>
          <a:solidFill>
            <a:schemeClr val="bg1"/>
          </a:solidFill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4</a:t>
            </a:r>
            <a:endParaRPr lang="ko-KR" altLang="en-US" sz="1600" b="1" dirty="0" smtClean="0"/>
          </a:p>
        </p:txBody>
      </p:sp>
      <p:sp>
        <p:nvSpPr>
          <p:cNvPr id="32" name="타원 31"/>
          <p:cNvSpPr/>
          <p:nvPr/>
        </p:nvSpPr>
        <p:spPr bwMode="auto">
          <a:xfrm>
            <a:off x="5346987" y="4173118"/>
            <a:ext cx="357646" cy="35764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2</a:t>
            </a:r>
            <a:endParaRPr lang="ko-KR" altLang="en-US" sz="1600" b="1" dirty="0" smtClean="0"/>
          </a:p>
        </p:txBody>
      </p:sp>
      <p:sp>
        <p:nvSpPr>
          <p:cNvPr id="33" name="타원 32"/>
          <p:cNvSpPr/>
          <p:nvPr/>
        </p:nvSpPr>
        <p:spPr bwMode="auto">
          <a:xfrm>
            <a:off x="3345253" y="4145944"/>
            <a:ext cx="357646" cy="35764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3</a:t>
            </a:r>
            <a:endParaRPr lang="ko-KR" altLang="en-US" sz="1600" b="1" dirty="0" smtClean="0"/>
          </a:p>
        </p:txBody>
      </p:sp>
      <p:sp>
        <p:nvSpPr>
          <p:cNvPr id="22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22</a:t>
            </a:fld>
            <a:endParaRPr lang="en-US" altLang="ko-KR" sz="1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26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23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</a:rPr>
              <a:t>IFR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에 따른 검토사항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323528" y="1201316"/>
            <a:ext cx="1998737" cy="79208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000" b="1" dirty="0" smtClean="0"/>
              <a:t>자연적 압축</a:t>
            </a:r>
            <a:endParaRPr lang="en-US" altLang="ko-KR" sz="2000" b="1" dirty="0" smtClean="0"/>
          </a:p>
        </p:txBody>
      </p:sp>
      <p:sp>
        <p:nvSpPr>
          <p:cNvPr id="42" name="직사각형 41"/>
          <p:cNvSpPr/>
          <p:nvPr/>
        </p:nvSpPr>
        <p:spPr bwMode="auto">
          <a:xfrm>
            <a:off x="2656236" y="1201316"/>
            <a:ext cx="5760640" cy="79208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ko-KR" altLang="en-US" b="1" dirty="0" smtClean="0"/>
              <a:t>중력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유입수의 수압 등에 의해 </a:t>
            </a:r>
            <a:r>
              <a:rPr lang="ko-KR" altLang="en-US" b="1" dirty="0" err="1" smtClean="0"/>
              <a:t>여재의</a:t>
            </a:r>
            <a:r>
              <a:rPr lang="ko-KR" altLang="en-US" b="1" dirty="0" smtClean="0"/>
              <a:t> 압축이 이루어지도록 함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2066584" y="2141787"/>
            <a:ext cx="1327794" cy="2567448"/>
            <a:chOff x="554589" y="278507"/>
            <a:chExt cx="4448175" cy="86010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64" y="3145532"/>
              <a:ext cx="4410075" cy="288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64" y="278507"/>
              <a:ext cx="4419600" cy="2867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589" y="6031607"/>
              <a:ext cx="4448175" cy="284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9" y="2141786"/>
            <a:ext cx="1388354" cy="120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9" y="3531618"/>
            <a:ext cx="1296035" cy="117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103" y="4801716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누름돌</a:t>
            </a:r>
            <a:r>
              <a:rPr lang="en-US" altLang="ko-KR" sz="1400" b="1" dirty="0" smtClean="0"/>
              <a:t>]</a:t>
            </a:r>
          </a:p>
          <a:p>
            <a:r>
              <a:rPr lang="ko-KR" altLang="en-US" sz="1400" b="1" dirty="0" smtClean="0"/>
              <a:t>중력을 이용하여 스스로 압축되도록 함</a:t>
            </a:r>
            <a:endParaRPr lang="ko-KR" alt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44988" y="4808510"/>
            <a:ext cx="367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수조 이용</a:t>
            </a:r>
            <a:r>
              <a:rPr lang="en-US" altLang="ko-KR" sz="1400" b="1" dirty="0" smtClean="0"/>
              <a:t>]</a:t>
            </a:r>
          </a:p>
          <a:p>
            <a:r>
              <a:rPr lang="ko-KR" altLang="en-US" sz="1400" b="1" dirty="0" smtClean="0"/>
              <a:t>수압을 이용하여 스스로 압축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자원의 활용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grpSp>
        <p:nvGrpSpPr>
          <p:cNvPr id="32" name="그룹 31"/>
          <p:cNvGrpSpPr/>
          <p:nvPr/>
        </p:nvGrpSpPr>
        <p:grpSpPr>
          <a:xfrm>
            <a:off x="6948264" y="2628998"/>
            <a:ext cx="1794995" cy="1838990"/>
            <a:chOff x="5470200" y="2281436"/>
            <a:chExt cx="2369718" cy="2427799"/>
          </a:xfrm>
        </p:grpSpPr>
        <p:grpSp>
          <p:nvGrpSpPr>
            <p:cNvPr id="30" name="그룹 29"/>
            <p:cNvGrpSpPr/>
            <p:nvPr/>
          </p:nvGrpSpPr>
          <p:grpSpPr>
            <a:xfrm>
              <a:off x="5470200" y="2281436"/>
              <a:ext cx="2369718" cy="2427799"/>
              <a:chOff x="5507981" y="2569695"/>
              <a:chExt cx="2088355" cy="2139540"/>
            </a:xfrm>
          </p:grpSpPr>
          <p:cxnSp>
            <p:nvCxnSpPr>
              <p:cNvPr id="6" name="직선 연결선 5"/>
              <p:cNvCxnSpPr/>
              <p:nvPr/>
            </p:nvCxnSpPr>
            <p:spPr>
              <a:xfrm>
                <a:off x="5507981" y="2569695"/>
                <a:ext cx="0" cy="213954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/>
              <p:cNvCxnSpPr/>
              <p:nvPr/>
            </p:nvCxnSpPr>
            <p:spPr>
              <a:xfrm>
                <a:off x="7202388" y="2569695"/>
                <a:ext cx="0" cy="213954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직사각형 1"/>
              <p:cNvSpPr/>
              <p:nvPr/>
            </p:nvSpPr>
            <p:spPr bwMode="auto">
              <a:xfrm>
                <a:off x="5743178" y="2742155"/>
                <a:ext cx="1224136" cy="835425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5" name="자유형 4"/>
              <p:cNvSpPr/>
              <p:nvPr/>
            </p:nvSpPr>
            <p:spPr>
              <a:xfrm>
                <a:off x="5734050" y="2724150"/>
                <a:ext cx="1228725" cy="866775"/>
              </a:xfrm>
              <a:custGeom>
                <a:avLst/>
                <a:gdLst>
                  <a:gd name="connsiteX0" fmla="*/ 0 w 1228725"/>
                  <a:gd name="connsiteY0" fmla="*/ 0 h 866775"/>
                  <a:gd name="connsiteX1" fmla="*/ 0 w 1228725"/>
                  <a:gd name="connsiteY1" fmla="*/ 866775 h 866775"/>
                  <a:gd name="connsiteX2" fmla="*/ 1228725 w 1228725"/>
                  <a:gd name="connsiteY2" fmla="*/ 866775 h 866775"/>
                  <a:gd name="connsiteX3" fmla="*/ 1228725 w 1228725"/>
                  <a:gd name="connsiteY3" fmla="*/ 28575 h 86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8725" h="866775">
                    <a:moveTo>
                      <a:pt x="0" y="0"/>
                    </a:moveTo>
                    <a:lnTo>
                      <a:pt x="0" y="866775"/>
                    </a:lnTo>
                    <a:lnTo>
                      <a:pt x="1228725" y="866775"/>
                    </a:lnTo>
                    <a:lnTo>
                      <a:pt x="1228725" y="28575"/>
                    </a:lnTo>
                  </a:path>
                </a:pathLst>
              </a:cu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 bwMode="auto">
              <a:xfrm>
                <a:off x="6301240" y="3593455"/>
                <a:ext cx="108012" cy="28152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/>
              </a:p>
            </p:txBody>
          </p:sp>
          <p:sp>
            <p:nvSpPr>
              <p:cNvPr id="10" name="직사각형 9"/>
              <p:cNvSpPr/>
              <p:nvPr/>
            </p:nvSpPr>
            <p:spPr bwMode="auto">
              <a:xfrm>
                <a:off x="5536556" y="3865612"/>
                <a:ext cx="1627732" cy="1440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/>
              </a:p>
            </p:txBody>
          </p:sp>
          <p:cxnSp>
            <p:nvCxnSpPr>
              <p:cNvPr id="17" name="직선 연결선 16"/>
              <p:cNvCxnSpPr/>
              <p:nvPr/>
            </p:nvCxnSpPr>
            <p:spPr>
              <a:xfrm>
                <a:off x="6847681" y="3073524"/>
                <a:ext cx="5760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직사각형 17"/>
              <p:cNvSpPr/>
              <p:nvPr/>
            </p:nvSpPr>
            <p:spPr bwMode="auto">
              <a:xfrm>
                <a:off x="6847681" y="3083049"/>
                <a:ext cx="576064" cy="8634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cxnSp>
            <p:nvCxnSpPr>
              <p:cNvPr id="29" name="직선 연결선 28"/>
              <p:cNvCxnSpPr/>
              <p:nvPr/>
            </p:nvCxnSpPr>
            <p:spPr>
              <a:xfrm>
                <a:off x="6847681" y="3169516"/>
                <a:ext cx="5760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화살표 연결선 23"/>
              <p:cNvCxnSpPr/>
              <p:nvPr/>
            </p:nvCxnSpPr>
            <p:spPr>
              <a:xfrm flipH="1">
                <a:off x="6643278" y="3126220"/>
                <a:ext cx="953058" cy="0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U자형 화살표 24"/>
              <p:cNvSpPr/>
              <p:nvPr/>
            </p:nvSpPr>
            <p:spPr bwMode="auto">
              <a:xfrm flipH="1">
                <a:off x="5556301" y="2641476"/>
                <a:ext cx="296293" cy="720080"/>
              </a:xfrm>
              <a:prstGeom prst="uturnArrow">
                <a:avLst>
                  <a:gd name="adj1" fmla="val 16534"/>
                  <a:gd name="adj2" fmla="val 25000"/>
                  <a:gd name="adj3" fmla="val 37566"/>
                  <a:gd name="adj4" fmla="val 43750"/>
                  <a:gd name="adj5" fmla="val 53438"/>
                </a:avLst>
              </a:prstGeom>
              <a:solidFill>
                <a:schemeClr val="accent1">
                  <a:alpha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27" name="직사각형 26"/>
              <p:cNvSpPr/>
              <p:nvPr/>
            </p:nvSpPr>
            <p:spPr bwMode="auto">
              <a:xfrm>
                <a:off x="5536556" y="4009628"/>
                <a:ext cx="1627732" cy="360040"/>
              </a:xfrm>
              <a:prstGeom prst="rect">
                <a:avLst/>
              </a:prstGeom>
              <a:solidFill>
                <a:srgbClr val="FFFFFF">
                  <a:lumMod val="75000"/>
                  <a:alpha val="50000"/>
                </a:srgbClr>
              </a:solidFill>
              <a:ln w="9525" cap="flat" cmpd="sng" algn="ctr">
                <a:solidFill>
                  <a:srgbClr val="000000">
                    <a:hueOff val="0"/>
                    <a:satOff val="0"/>
                    <a:lumOff val="0"/>
                    <a:alphaOff val="0"/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ko-KR" altLang="en-US" sz="800" b="1" dirty="0" err="1" smtClean="0"/>
                  <a:t>여재</a:t>
                </a:r>
                <a:endParaRPr lang="ko-KR" altLang="en-US" sz="800" b="1" dirty="0" smtClean="0"/>
              </a:p>
            </p:txBody>
          </p:sp>
          <p:sp>
            <p:nvSpPr>
              <p:cNvPr id="28" name="아래쪽 화살표 27"/>
              <p:cNvSpPr/>
              <p:nvPr/>
            </p:nvSpPr>
            <p:spPr bwMode="auto">
              <a:xfrm>
                <a:off x="6156176" y="3131833"/>
                <a:ext cx="362687" cy="370163"/>
              </a:xfrm>
              <a:prstGeom prst="downArrow">
                <a:avLst/>
              </a:prstGeom>
              <a:solidFill>
                <a:srgbClr val="FFFFFF">
                  <a:lumMod val="75000"/>
                  <a:alpha val="50000"/>
                </a:srgbClr>
              </a:solidFill>
              <a:ln w="9525" cap="flat" cmpd="sng" algn="ctr">
                <a:solidFill>
                  <a:srgbClr val="000000">
                    <a:hueOff val="0"/>
                    <a:satOff val="0"/>
                    <a:lumOff val="0"/>
                    <a:alphaOff val="0"/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</p:grpSp>
        <p:grpSp>
          <p:nvGrpSpPr>
            <p:cNvPr id="31" name="그룹 30"/>
            <p:cNvGrpSpPr/>
            <p:nvPr/>
          </p:nvGrpSpPr>
          <p:grpSpPr>
            <a:xfrm>
              <a:off x="5647417" y="3754332"/>
              <a:ext cx="651870" cy="155681"/>
              <a:chOff x="5647417" y="3754332"/>
              <a:chExt cx="651870" cy="155681"/>
            </a:xfrm>
          </p:grpSpPr>
          <p:sp>
            <p:nvSpPr>
              <p:cNvPr id="37" name="직사각형 36"/>
              <p:cNvSpPr/>
              <p:nvPr/>
            </p:nvSpPr>
            <p:spPr bwMode="auto">
              <a:xfrm>
                <a:off x="5647417" y="3758301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38" name="직사각형 37"/>
              <p:cNvSpPr/>
              <p:nvPr/>
            </p:nvSpPr>
            <p:spPr bwMode="auto">
              <a:xfrm>
                <a:off x="5799817" y="3757804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39" name="직사각형 38"/>
              <p:cNvSpPr/>
              <p:nvPr/>
            </p:nvSpPr>
            <p:spPr bwMode="auto">
              <a:xfrm>
                <a:off x="5952217" y="3757804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40" name="직사각형 39"/>
              <p:cNvSpPr/>
              <p:nvPr/>
            </p:nvSpPr>
            <p:spPr bwMode="auto">
              <a:xfrm>
                <a:off x="6101168" y="3754829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41" name="직사각형 40"/>
              <p:cNvSpPr/>
              <p:nvPr/>
            </p:nvSpPr>
            <p:spPr bwMode="auto">
              <a:xfrm>
                <a:off x="6253568" y="3754332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</p:grpSp>
        <p:grpSp>
          <p:nvGrpSpPr>
            <p:cNvPr id="44" name="그룹 43"/>
            <p:cNvGrpSpPr/>
            <p:nvPr/>
          </p:nvGrpSpPr>
          <p:grpSpPr>
            <a:xfrm>
              <a:off x="6578699" y="3754629"/>
              <a:ext cx="651870" cy="155681"/>
              <a:chOff x="5647417" y="3754332"/>
              <a:chExt cx="651870" cy="155681"/>
            </a:xfrm>
          </p:grpSpPr>
          <p:sp>
            <p:nvSpPr>
              <p:cNvPr id="45" name="직사각형 44"/>
              <p:cNvSpPr/>
              <p:nvPr/>
            </p:nvSpPr>
            <p:spPr bwMode="auto">
              <a:xfrm>
                <a:off x="5647417" y="3758301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46" name="직사각형 45"/>
              <p:cNvSpPr/>
              <p:nvPr/>
            </p:nvSpPr>
            <p:spPr bwMode="auto">
              <a:xfrm>
                <a:off x="5799817" y="3757804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47" name="직사각형 46"/>
              <p:cNvSpPr/>
              <p:nvPr/>
            </p:nvSpPr>
            <p:spPr bwMode="auto">
              <a:xfrm>
                <a:off x="5952217" y="3757804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48" name="직사각형 47"/>
              <p:cNvSpPr/>
              <p:nvPr/>
            </p:nvSpPr>
            <p:spPr bwMode="auto">
              <a:xfrm>
                <a:off x="6101168" y="3754829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  <p:sp>
            <p:nvSpPr>
              <p:cNvPr id="49" name="직사각형 48"/>
              <p:cNvSpPr/>
              <p:nvPr/>
            </p:nvSpPr>
            <p:spPr bwMode="auto">
              <a:xfrm>
                <a:off x="6253568" y="3754332"/>
                <a:ext cx="45719" cy="151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800" b="1" smtClean="0"/>
              </a:p>
            </p:txBody>
          </p:sp>
        </p:grpSp>
      </p:grpSp>
      <p:grpSp>
        <p:nvGrpSpPr>
          <p:cNvPr id="43" name="그룹 42"/>
          <p:cNvGrpSpPr/>
          <p:nvPr/>
        </p:nvGrpSpPr>
        <p:grpSpPr>
          <a:xfrm>
            <a:off x="3606007" y="2742155"/>
            <a:ext cx="3117595" cy="1833290"/>
            <a:chOff x="3694796" y="1916288"/>
            <a:chExt cx="5886428" cy="3461492"/>
          </a:xfrm>
        </p:grpSpPr>
        <p:grpSp>
          <p:nvGrpSpPr>
            <p:cNvPr id="50" name="그룹 49"/>
            <p:cNvGrpSpPr/>
            <p:nvPr/>
          </p:nvGrpSpPr>
          <p:grpSpPr>
            <a:xfrm>
              <a:off x="3694796" y="1916288"/>
              <a:ext cx="5088721" cy="3461492"/>
              <a:chOff x="-2340768" y="1323812"/>
              <a:chExt cx="6474668" cy="4404253"/>
            </a:xfrm>
          </p:grpSpPr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323812"/>
                <a:ext cx="3162300" cy="4352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40768" y="2175045"/>
                <a:ext cx="3133188" cy="35530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7555173" y="4346760"/>
              <a:ext cx="463336" cy="46396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0" rIns="0" rtlCol="0">
              <a:spAutoFit/>
            </a:bodyPr>
            <a:lstStyle>
              <a:defPPr>
                <a:defRPr lang="ko-KR"/>
              </a:defPPr>
              <a:lvl1pPr algn="ctr">
                <a:defRPr sz="600" b="1"/>
              </a:lvl1pPr>
            </a:lstStyle>
            <a:p>
              <a:r>
                <a:rPr lang="ko-KR" altLang="en-US"/>
                <a:t>수조</a:t>
              </a:r>
              <a:endParaRPr lang="ko-KR" alt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066461" y="4025384"/>
              <a:ext cx="463336" cy="46396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0" rIns="0" rtlCol="0">
              <a:spAutoFit/>
            </a:bodyPr>
            <a:lstStyle/>
            <a:p>
              <a:pPr algn="ctr"/>
              <a:r>
                <a:rPr lang="ko-KR" altLang="en-US" sz="600" b="1" dirty="0" err="1" smtClean="0"/>
                <a:t>부구</a:t>
              </a:r>
              <a:endParaRPr lang="ko-KR" altLang="en-US" sz="600" b="1" dirty="0"/>
            </a:p>
          </p:txBody>
        </p:sp>
        <p:cxnSp>
          <p:nvCxnSpPr>
            <p:cNvPr id="53" name="직선 화살표 연결선 52"/>
            <p:cNvCxnSpPr>
              <a:stCxn id="52" idx="1"/>
            </p:cNvCxnSpPr>
            <p:nvPr/>
          </p:nvCxnSpPr>
          <p:spPr>
            <a:xfrm flipH="1">
              <a:off x="5076057" y="4257369"/>
              <a:ext cx="990403" cy="2125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8537295" y="2569811"/>
              <a:ext cx="1043929" cy="463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00" b="1" smtClean="0"/>
                <a:t>유입구</a:t>
              </a:r>
              <a:endParaRPr lang="ko-KR" altLang="en-US" sz="600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187823" y="2569811"/>
              <a:ext cx="1043929" cy="463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00" b="1" dirty="0" err="1" smtClean="0"/>
                <a:t>유출구</a:t>
              </a:r>
              <a:endParaRPr lang="ko-KR" altLang="en-US" sz="600" b="1" dirty="0"/>
            </a:p>
          </p:txBody>
        </p:sp>
      </p:grpSp>
      <p:sp>
        <p:nvSpPr>
          <p:cNvPr id="58" name="직사각형 57"/>
          <p:cNvSpPr/>
          <p:nvPr/>
        </p:nvSpPr>
        <p:spPr>
          <a:xfrm>
            <a:off x="3666816" y="2342467"/>
            <a:ext cx="327786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한국등록 </a:t>
            </a:r>
            <a:r>
              <a:rPr lang="en-US" altLang="ko-KR" sz="1000" b="1" dirty="0"/>
              <a:t>1199119</a:t>
            </a:r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</a:p>
          <a:p>
            <a:r>
              <a:rPr lang="ko-KR" altLang="en-US" sz="1000" b="1" dirty="0"/>
              <a:t>하천수를 이용하여 승강 작동되게 한 </a:t>
            </a:r>
            <a:r>
              <a:rPr lang="ko-KR" altLang="en-US" sz="1000" b="1" dirty="0" err="1"/>
              <a:t>수중보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90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24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</a:rPr>
              <a:t>IFR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에 따른 검토사항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323528" y="1201316"/>
            <a:ext cx="1998737" cy="79208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000" b="1" dirty="0" smtClean="0"/>
              <a:t>자연적 이완</a:t>
            </a:r>
            <a:endParaRPr lang="en-US" altLang="ko-KR" sz="2000" b="1" dirty="0" smtClean="0"/>
          </a:p>
        </p:txBody>
      </p:sp>
      <p:sp>
        <p:nvSpPr>
          <p:cNvPr id="42" name="직사각형 41"/>
          <p:cNvSpPr/>
          <p:nvPr/>
        </p:nvSpPr>
        <p:spPr bwMode="auto">
          <a:xfrm>
            <a:off x="2656236" y="1201316"/>
            <a:ext cx="5760640" cy="79208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ko-KR" altLang="en-US" b="1" dirty="0" err="1" smtClean="0"/>
              <a:t>역세수</a:t>
            </a:r>
            <a:r>
              <a:rPr lang="ko-KR" altLang="en-US" b="1" dirty="0" smtClean="0"/>
              <a:t> 침투압력에 의한 </a:t>
            </a:r>
            <a:r>
              <a:rPr lang="ko-KR" altLang="en-US" b="1" dirty="0" err="1" smtClean="0"/>
              <a:t>여재</a:t>
            </a:r>
            <a:r>
              <a:rPr lang="ko-KR" altLang="en-US" b="1" dirty="0" smtClean="0"/>
              <a:t> 이완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탄성복원력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103" y="4585692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스프링</a:t>
            </a:r>
            <a:r>
              <a:rPr lang="en-US" altLang="ko-KR" sz="1400" b="1" dirty="0" smtClean="0"/>
              <a:t>]</a:t>
            </a:r>
          </a:p>
          <a:p>
            <a:r>
              <a:rPr lang="ko-KR" altLang="en-US" sz="1400" b="1" dirty="0" smtClean="0"/>
              <a:t>압축상태에서 탄성복원력에 의한 이완</a:t>
            </a:r>
            <a:endParaRPr lang="ko-KR" altLang="en-US" sz="1400" b="1" dirty="0"/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49" y="2353444"/>
            <a:ext cx="2644701" cy="193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스프링 탄성복원력에 대한 이미지 검색결과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9" y="2423951"/>
            <a:ext cx="28384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707904" y="4585692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주름관</a:t>
            </a:r>
            <a:r>
              <a:rPr lang="en-US" altLang="ko-KR" sz="1400" b="1" dirty="0" smtClean="0"/>
              <a:t>]</a:t>
            </a:r>
          </a:p>
          <a:p>
            <a:r>
              <a:rPr lang="ko-KR" altLang="en-US" sz="1400" b="1" dirty="0" err="1" smtClean="0"/>
              <a:t>주름관의</a:t>
            </a:r>
            <a:r>
              <a:rPr lang="ko-KR" altLang="en-US" sz="1400" b="1" dirty="0" smtClean="0"/>
              <a:t> 펼쳐짐으로 인한 이완</a:t>
            </a:r>
            <a:endParaRPr lang="ko-KR" altLang="en-US" sz="1400" b="1" dirty="0"/>
          </a:p>
        </p:txBody>
      </p:sp>
      <p:sp>
        <p:nvSpPr>
          <p:cNvPr id="11" name="직사각형 10"/>
          <p:cNvSpPr/>
          <p:nvPr/>
        </p:nvSpPr>
        <p:spPr bwMode="auto">
          <a:xfrm>
            <a:off x="6529882" y="2344688"/>
            <a:ext cx="1992305" cy="137690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 smtClean="0"/>
              <a:t>스스로 이완되는 방식구현이 어려움</a:t>
            </a:r>
            <a:endParaRPr lang="en-US" altLang="ko-KR" sz="1400" b="1" dirty="0" smtClean="0"/>
          </a:p>
          <a:p>
            <a:pPr algn="ctr"/>
            <a:endParaRPr lang="en-US" altLang="ko-KR" sz="1400" b="1" dirty="0" smtClean="0"/>
          </a:p>
          <a:p>
            <a:pPr algn="ctr"/>
            <a:r>
              <a:rPr lang="ko-KR" altLang="en-US" sz="1400" b="1" dirty="0" smtClean="0"/>
              <a:t>인위적인 </a:t>
            </a:r>
            <a:r>
              <a:rPr lang="en-US" altLang="ko-KR" sz="1400" b="1" dirty="0" smtClean="0"/>
              <a:t>‘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승강장치</a:t>
            </a:r>
            <a:r>
              <a:rPr lang="en-US" altLang="ko-KR" sz="1400" b="1" dirty="0" smtClean="0"/>
              <a:t>’</a:t>
            </a:r>
            <a:r>
              <a:rPr lang="ko-KR" altLang="en-US" sz="1400" b="1" dirty="0" smtClean="0"/>
              <a:t>가 필요함</a:t>
            </a:r>
          </a:p>
        </p:txBody>
      </p:sp>
      <p:sp>
        <p:nvSpPr>
          <p:cNvPr id="13" name="줄무늬가 있는 오른쪽 화살표 12"/>
          <p:cNvSpPr/>
          <p:nvPr/>
        </p:nvSpPr>
        <p:spPr bwMode="auto">
          <a:xfrm rot="5400000">
            <a:off x="7021740" y="3821548"/>
            <a:ext cx="645135" cy="595122"/>
          </a:xfrm>
          <a:prstGeom prst="striped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34" name="직사각형 33"/>
          <p:cNvSpPr/>
          <p:nvPr/>
        </p:nvSpPr>
        <p:spPr bwMode="auto">
          <a:xfrm>
            <a:off x="6545708" y="4513684"/>
            <a:ext cx="1992305" cy="59522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1400" b="1" dirty="0" smtClean="0"/>
              <a:t>‘</a:t>
            </a:r>
            <a:r>
              <a:rPr lang="ko-KR" altLang="en-US" sz="1400" b="1" dirty="0" smtClean="0"/>
              <a:t>회전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롤링</a:t>
            </a:r>
            <a:r>
              <a:rPr lang="en-US" altLang="ko-KR" sz="1400" b="1" dirty="0" smtClean="0"/>
              <a:t>’ </a:t>
            </a:r>
            <a:r>
              <a:rPr lang="ko-KR" altLang="en-US" sz="1400" b="1" dirty="0" smtClean="0"/>
              <a:t>등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2997" y="3827261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rgbClr val="FF0000"/>
                </a:solidFill>
              </a:rPr>
              <a:t>인위적이되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ko-KR" altLang="en-US" sz="1200" b="1" dirty="0" smtClean="0">
                <a:solidFill>
                  <a:srgbClr val="FF0000"/>
                </a:solidFill>
              </a:rPr>
              <a:t>높이가 없는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25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문제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해결을 위한 대안 시스템 발굴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Scientific Effects DB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를 활용한 대안 시스템 발굴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1436"/>
            <a:ext cx="6552728" cy="60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01516"/>
            <a:ext cx="2331585" cy="238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78" y="3018808"/>
            <a:ext cx="2336412" cy="238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 bwMode="auto">
          <a:xfrm>
            <a:off x="422865" y="1713232"/>
            <a:ext cx="5760640" cy="463387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ko-KR" altLang="en-US" b="1" dirty="0" smtClean="0"/>
              <a:t>승강장치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가압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 관련 후보 시스템 발굴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7160438" y="3289548"/>
            <a:ext cx="1257132" cy="301326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Hoist</a:t>
            </a:r>
          </a:p>
          <a:p>
            <a:pPr algn="ctr"/>
            <a:r>
              <a:rPr lang="en-US" altLang="ko-KR" sz="1000" b="1" dirty="0" smtClean="0"/>
              <a:t>(</a:t>
            </a:r>
            <a:r>
              <a:rPr lang="ko-KR" altLang="en-US" sz="1000" b="1" dirty="0" err="1" smtClean="0"/>
              <a:t>호이스트</a:t>
            </a:r>
            <a:r>
              <a:rPr lang="en-US" altLang="ko-KR" sz="1000" b="1" dirty="0" smtClean="0"/>
              <a:t>)</a:t>
            </a:r>
            <a:endParaRPr lang="ko-KR" altLang="en-US" sz="1000" b="1" dirty="0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7160438" y="3691050"/>
            <a:ext cx="1257132" cy="301326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Screw</a:t>
            </a:r>
          </a:p>
          <a:p>
            <a:pPr algn="ctr"/>
            <a:r>
              <a:rPr lang="en-US" altLang="ko-KR" sz="1000" b="1" dirty="0" smtClean="0"/>
              <a:t>(</a:t>
            </a:r>
            <a:r>
              <a:rPr lang="ko-KR" altLang="en-US" sz="1000" b="1" dirty="0" err="1" smtClean="0"/>
              <a:t>스크류</a:t>
            </a:r>
            <a:r>
              <a:rPr lang="en-US" altLang="ko-KR" sz="1000" b="1" dirty="0" smtClean="0"/>
              <a:t>)</a:t>
            </a:r>
            <a:endParaRPr lang="ko-KR" altLang="en-US" sz="1000" b="1" dirty="0"/>
          </a:p>
        </p:txBody>
      </p:sp>
      <p:sp>
        <p:nvSpPr>
          <p:cNvPr id="14" name="오른쪽 화살표 13"/>
          <p:cNvSpPr/>
          <p:nvPr/>
        </p:nvSpPr>
        <p:spPr bwMode="auto">
          <a:xfrm>
            <a:off x="6481490" y="2949049"/>
            <a:ext cx="250750" cy="1442278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</p:spTree>
    <p:extLst>
      <p:ext uri="{BB962C8B-B14F-4D97-AF65-F5344CB8AC3E}">
        <p14:creationId xmlns:p14="http://schemas.microsoft.com/office/powerpoint/2010/main" val="1276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26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문제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해결을 위한 대안 시스템 발굴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Scientific Effects DB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를 활용한 대안 시스템 발굴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422865" y="1713232"/>
            <a:ext cx="5760640" cy="463387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ko-KR" altLang="en-US" b="1" dirty="0" smtClean="0"/>
              <a:t>승강장치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가압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 관련 후보 시스템 발굴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420936" y="2309962"/>
            <a:ext cx="3566745" cy="2448269"/>
            <a:chOff x="204912" y="2376637"/>
            <a:chExt cx="3566745" cy="244826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12" y="2376637"/>
              <a:ext cx="3566745" cy="244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직사각형 22"/>
            <p:cNvSpPr/>
            <p:nvPr/>
          </p:nvSpPr>
          <p:spPr>
            <a:xfrm>
              <a:off x="3049403" y="3816391"/>
              <a:ext cx="350691" cy="8687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103394" y="4004737"/>
              <a:ext cx="545824" cy="8687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4139952" y="2328148"/>
            <a:ext cx="3061617" cy="3125211"/>
            <a:chOff x="4246687" y="2356723"/>
            <a:chExt cx="3553374" cy="3627183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687" y="2356723"/>
              <a:ext cx="3553374" cy="3627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직사각형 26"/>
            <p:cNvSpPr/>
            <p:nvPr/>
          </p:nvSpPr>
          <p:spPr>
            <a:xfrm>
              <a:off x="7113703" y="3323186"/>
              <a:ext cx="558300" cy="731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7113703" y="5146663"/>
              <a:ext cx="558300" cy="731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5794423" y="3958541"/>
              <a:ext cx="600165" cy="731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5120889" y="5300816"/>
              <a:ext cx="600165" cy="731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5794423" y="3637396"/>
              <a:ext cx="600165" cy="731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5794423" y="3721749"/>
              <a:ext cx="600165" cy="731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7596336" y="2609332"/>
            <a:ext cx="1257133" cy="2093671"/>
            <a:chOff x="7800060" y="3637396"/>
            <a:chExt cx="1257133" cy="2093671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7800060" y="3637396"/>
              <a:ext cx="1257132" cy="30132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/>
                <a:t>Corrugation</a:t>
              </a:r>
            </a:p>
            <a:p>
              <a:pPr algn="ctr"/>
              <a:r>
                <a:rPr lang="en-US" altLang="ko-KR" sz="1000" b="1" dirty="0" smtClean="0"/>
                <a:t>(</a:t>
              </a:r>
              <a:r>
                <a:rPr lang="ko-KR" altLang="en-US" sz="1000" b="1" dirty="0" smtClean="0"/>
                <a:t>주름</a:t>
              </a:r>
              <a:r>
                <a:rPr lang="en-US" altLang="ko-KR" sz="1000" b="1" dirty="0" smtClean="0"/>
                <a:t>)</a:t>
              </a:r>
              <a:endParaRPr lang="ko-KR" altLang="en-US" sz="1000" b="1" dirty="0"/>
            </a:p>
          </p:txBody>
        </p:sp>
        <p:sp>
          <p:nvSpPr>
            <p:cNvPr id="37" name="모서리가 둥근 직사각형 36"/>
            <p:cNvSpPr/>
            <p:nvPr/>
          </p:nvSpPr>
          <p:spPr>
            <a:xfrm>
              <a:off x="7800061" y="3995122"/>
              <a:ext cx="1257132" cy="30132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/>
                <a:t>Elastic Recovery</a:t>
              </a:r>
            </a:p>
            <a:p>
              <a:pPr algn="ctr"/>
              <a:r>
                <a:rPr lang="en-US" altLang="ko-KR" sz="1000" b="1" dirty="0" smtClean="0"/>
                <a:t>(</a:t>
              </a:r>
              <a:r>
                <a:rPr lang="ko-KR" altLang="en-US" sz="1000" b="1" dirty="0" smtClean="0"/>
                <a:t>탄성복원력</a:t>
              </a:r>
              <a:r>
                <a:rPr lang="en-US" altLang="ko-KR" sz="1000" b="1" dirty="0" smtClean="0"/>
                <a:t>)</a:t>
              </a:r>
              <a:endParaRPr lang="ko-KR" altLang="en-US" sz="1000" b="1" dirty="0"/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7800061" y="4355535"/>
              <a:ext cx="1257132" cy="30132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/>
                <a:t>Elasticity</a:t>
              </a:r>
            </a:p>
            <a:p>
              <a:pPr algn="ctr"/>
              <a:r>
                <a:rPr lang="en-US" altLang="ko-KR" sz="1000" b="1" dirty="0" smtClean="0"/>
                <a:t>(</a:t>
              </a:r>
              <a:r>
                <a:rPr lang="ko-KR" altLang="en-US" sz="1000" b="1" dirty="0" smtClean="0"/>
                <a:t>탄성력</a:t>
              </a:r>
              <a:r>
                <a:rPr lang="en-US" altLang="ko-KR" sz="1000" b="1" dirty="0" smtClean="0"/>
                <a:t>)</a:t>
              </a:r>
              <a:endParaRPr lang="ko-KR" altLang="en-US" sz="1000" b="1" dirty="0"/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7800061" y="4716435"/>
              <a:ext cx="1257132" cy="30132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/>
                <a:t>Electromagnet</a:t>
              </a:r>
            </a:p>
            <a:p>
              <a:pPr algn="ctr"/>
              <a:r>
                <a:rPr lang="en-US" altLang="ko-KR" sz="1000" b="1" dirty="0" smtClean="0"/>
                <a:t>(</a:t>
              </a:r>
              <a:r>
                <a:rPr lang="ko-KR" altLang="en-US" sz="1000" b="1" dirty="0" smtClean="0"/>
                <a:t>전자석</a:t>
              </a:r>
              <a:r>
                <a:rPr lang="en-US" altLang="ko-KR" sz="1000" b="1" dirty="0" smtClean="0"/>
                <a:t>)</a:t>
              </a:r>
              <a:endParaRPr lang="ko-KR" altLang="en-US" sz="1000" b="1" dirty="0"/>
            </a:p>
          </p:txBody>
        </p:sp>
        <p:sp>
          <p:nvSpPr>
            <p:cNvPr id="40" name="모서리가 둥근 직사각형 39"/>
            <p:cNvSpPr/>
            <p:nvPr/>
          </p:nvSpPr>
          <p:spPr>
            <a:xfrm>
              <a:off x="7800061" y="5072653"/>
              <a:ext cx="1257132" cy="30132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/>
                <a:t>Screw</a:t>
              </a:r>
            </a:p>
            <a:p>
              <a:pPr algn="ctr"/>
              <a:r>
                <a:rPr lang="en-US" altLang="ko-KR" sz="1000" b="1" dirty="0" smtClean="0"/>
                <a:t>(</a:t>
              </a:r>
              <a:r>
                <a:rPr lang="ko-KR" altLang="en-US" sz="1000" b="1" dirty="0" err="1" smtClean="0"/>
                <a:t>스크류</a:t>
              </a:r>
              <a:r>
                <a:rPr lang="en-US" altLang="ko-KR" sz="1000" b="1" dirty="0" smtClean="0"/>
                <a:t>)</a:t>
              </a:r>
              <a:endParaRPr lang="ko-KR" altLang="en-US" sz="1000" b="1" dirty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7800060" y="5429741"/>
              <a:ext cx="1257132" cy="301326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/>
                <a:t>Worm Drive</a:t>
              </a:r>
            </a:p>
            <a:p>
              <a:pPr algn="ctr"/>
              <a:r>
                <a:rPr lang="en-US" altLang="ko-KR" sz="1000" b="1" dirty="0" smtClean="0"/>
                <a:t>(</a:t>
              </a:r>
              <a:r>
                <a:rPr lang="ko-KR" altLang="en-US" sz="1000" b="1" dirty="0" err="1" smtClean="0"/>
                <a:t>웜</a:t>
              </a:r>
              <a:r>
                <a:rPr lang="en-US" altLang="ko-KR" sz="1000" b="1" dirty="0" smtClean="0"/>
                <a:t>)</a:t>
              </a:r>
              <a:endParaRPr lang="ko-KR" altLang="en-US" sz="1000" b="1" dirty="0"/>
            </a:p>
          </p:txBody>
        </p:sp>
      </p:grpSp>
      <p:sp>
        <p:nvSpPr>
          <p:cNvPr id="9" name="오른쪽 화살표 8"/>
          <p:cNvSpPr/>
          <p:nvPr/>
        </p:nvSpPr>
        <p:spPr bwMode="auto">
          <a:xfrm>
            <a:off x="3923928" y="2949049"/>
            <a:ext cx="250750" cy="1442278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43" name="오른쪽 화살표 42"/>
          <p:cNvSpPr/>
          <p:nvPr/>
        </p:nvSpPr>
        <p:spPr bwMode="auto">
          <a:xfrm>
            <a:off x="7201569" y="2949049"/>
            <a:ext cx="250750" cy="1442278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</p:spTree>
    <p:extLst>
      <p:ext uri="{BB962C8B-B14F-4D97-AF65-F5344CB8AC3E}">
        <p14:creationId xmlns:p14="http://schemas.microsoft.com/office/powerpoint/2010/main" val="2942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27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문제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해결을 위한 대안 시스템 발굴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인터넷 검색을 통한 다양한 대안 시스템 발굴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90" y="3242986"/>
            <a:ext cx="3861903" cy="220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직사각형 33"/>
          <p:cNvSpPr/>
          <p:nvPr/>
        </p:nvSpPr>
        <p:spPr>
          <a:xfrm>
            <a:off x="107504" y="1705372"/>
            <a:ext cx="2048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/>
              <a:t>[</a:t>
            </a:r>
            <a:r>
              <a:rPr lang="ko-KR" altLang="en-US" b="1" dirty="0" err="1" smtClean="0"/>
              <a:t>스파이럴</a:t>
            </a:r>
            <a:r>
              <a:rPr lang="ko-KR" altLang="en-US" b="1" dirty="0" smtClean="0"/>
              <a:t> 리프트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87" y="1830207"/>
            <a:ext cx="1723554" cy="94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41" y="1815549"/>
            <a:ext cx="2620097" cy="99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6" y="2304429"/>
            <a:ext cx="39147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9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28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문제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해결을 위한 대안 시스템 발굴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인터넷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검색을 통한 다양한 대안 시스템 발굴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07504" y="1705372"/>
            <a:ext cx="29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/>
              <a:t>[</a:t>
            </a:r>
            <a:r>
              <a:rPr lang="ko-KR" altLang="en-US" b="1" dirty="0" smtClean="0"/>
              <a:t>쓰레기통 압축 </a:t>
            </a:r>
            <a:r>
              <a:rPr lang="en-US" altLang="ko-KR" b="1" dirty="0" smtClean="0"/>
              <a:t>X</a:t>
            </a:r>
            <a:r>
              <a:rPr lang="ko-KR" altLang="en-US" b="1" dirty="0" smtClean="0"/>
              <a:t>링크구조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25" y="2289222"/>
            <a:ext cx="3342845" cy="247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0" y="2252684"/>
            <a:ext cx="3986808" cy="251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0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관련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이종분야 검토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3" name="직사각형 12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승강장치 관련 이종특허 분석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2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29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286024" y="1777381"/>
            <a:ext cx="1206884" cy="769441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200" b="1" dirty="0" err="1" smtClean="0"/>
              <a:t>검색식</a:t>
            </a:r>
            <a:endParaRPr lang="ko-KR" altLang="en-US" sz="1200" b="1" dirty="0" smtClean="0"/>
          </a:p>
        </p:txBody>
      </p:sp>
      <p:sp>
        <p:nvSpPr>
          <p:cNvPr id="4" name="직사각형 3"/>
          <p:cNvSpPr/>
          <p:nvPr/>
        </p:nvSpPr>
        <p:spPr>
          <a:xfrm>
            <a:off x="1686577" y="1777381"/>
            <a:ext cx="5837751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ko-KR" sz="1100" b="1" dirty="0">
                <a:solidFill>
                  <a:schemeClr val="accent5"/>
                </a:solidFill>
              </a:rPr>
              <a:t>((</a:t>
            </a:r>
            <a:r>
              <a:rPr lang="ko-KR" altLang="en-US" sz="1100" b="1" dirty="0">
                <a:solidFill>
                  <a:schemeClr val="accent5"/>
                </a:solidFill>
              </a:rPr>
              <a:t>주름* 자바라 </a:t>
            </a:r>
            <a:r>
              <a:rPr lang="en-US" altLang="ko-KR" sz="1100" b="1" dirty="0" err="1">
                <a:solidFill>
                  <a:schemeClr val="accent5"/>
                </a:solidFill>
              </a:rPr>
              <a:t>Corrugat</a:t>
            </a:r>
            <a:r>
              <a:rPr lang="en-US" altLang="ko-KR" sz="1100" b="1" dirty="0">
                <a:solidFill>
                  <a:schemeClr val="accent5"/>
                </a:solidFill>
              </a:rPr>
              <a:t>* </a:t>
            </a:r>
            <a:r>
              <a:rPr lang="ko-KR" altLang="en-US" sz="1100" b="1" dirty="0">
                <a:solidFill>
                  <a:schemeClr val="accent5"/>
                </a:solidFill>
              </a:rPr>
              <a:t>탄성* 스프링* </a:t>
            </a:r>
            <a:r>
              <a:rPr lang="en-US" altLang="ko-KR" sz="1100" b="1" dirty="0">
                <a:solidFill>
                  <a:schemeClr val="accent5"/>
                </a:solidFill>
              </a:rPr>
              <a:t>elastic* spring* </a:t>
            </a:r>
            <a:r>
              <a:rPr lang="ko-KR" altLang="en-US" sz="1100" b="1" dirty="0">
                <a:solidFill>
                  <a:schemeClr val="accent5"/>
                </a:solidFill>
              </a:rPr>
              <a:t>전자석* 전자기* 자석* 영구자석* </a:t>
            </a:r>
            <a:r>
              <a:rPr lang="ko-KR" altLang="en-US" sz="1100" b="1" dirty="0" err="1">
                <a:solidFill>
                  <a:schemeClr val="accent5"/>
                </a:solidFill>
              </a:rPr>
              <a:t>마그네틱</a:t>
            </a:r>
            <a:r>
              <a:rPr lang="ko-KR" altLang="en-US" sz="1100" b="1" dirty="0">
                <a:solidFill>
                  <a:schemeClr val="accent5"/>
                </a:solidFill>
              </a:rPr>
              <a:t>* 자기력* 자력* 자성* </a:t>
            </a:r>
            <a:r>
              <a:rPr lang="en-US" altLang="ko-KR" sz="1100" b="1" dirty="0">
                <a:solidFill>
                  <a:schemeClr val="accent5"/>
                </a:solidFill>
              </a:rPr>
              <a:t>electromagnet* magnet* </a:t>
            </a:r>
            <a:r>
              <a:rPr lang="ko-KR" altLang="en-US" sz="1100" b="1" dirty="0" err="1">
                <a:solidFill>
                  <a:schemeClr val="accent5"/>
                </a:solidFill>
              </a:rPr>
              <a:t>스크류</a:t>
            </a:r>
            <a:r>
              <a:rPr lang="ko-KR" altLang="en-US" sz="1100" b="1" dirty="0">
                <a:solidFill>
                  <a:schemeClr val="accent5"/>
                </a:solidFill>
              </a:rPr>
              <a:t>* </a:t>
            </a:r>
            <a:r>
              <a:rPr lang="en-US" altLang="ko-KR" sz="1100" b="1" dirty="0">
                <a:solidFill>
                  <a:schemeClr val="accent5"/>
                </a:solidFill>
              </a:rPr>
              <a:t>screw* </a:t>
            </a:r>
            <a:r>
              <a:rPr lang="ko-KR" altLang="en-US" sz="1100" b="1" dirty="0">
                <a:solidFill>
                  <a:schemeClr val="accent5"/>
                </a:solidFill>
              </a:rPr>
              <a:t>나사* </a:t>
            </a:r>
            <a:r>
              <a:rPr lang="ko-KR" altLang="en-US" sz="1100" b="1" dirty="0" err="1">
                <a:solidFill>
                  <a:schemeClr val="accent5"/>
                </a:solidFill>
              </a:rPr>
              <a:t>웜</a:t>
            </a:r>
            <a:r>
              <a:rPr lang="ko-KR" altLang="en-US" sz="1100" b="1" dirty="0">
                <a:solidFill>
                  <a:schemeClr val="accent5"/>
                </a:solidFill>
              </a:rPr>
              <a:t>* </a:t>
            </a:r>
            <a:r>
              <a:rPr lang="en-US" altLang="ko-KR" sz="1100" b="1" dirty="0">
                <a:solidFill>
                  <a:schemeClr val="accent5"/>
                </a:solidFill>
              </a:rPr>
              <a:t>worm </a:t>
            </a:r>
            <a:r>
              <a:rPr lang="ko-KR" altLang="en-US" sz="1100" b="1" dirty="0" err="1">
                <a:solidFill>
                  <a:schemeClr val="accent5"/>
                </a:solidFill>
              </a:rPr>
              <a:t>윈치</a:t>
            </a:r>
            <a:r>
              <a:rPr lang="ko-KR" altLang="en-US" sz="1100" b="1" dirty="0">
                <a:solidFill>
                  <a:schemeClr val="accent5"/>
                </a:solidFill>
              </a:rPr>
              <a:t>* </a:t>
            </a:r>
            <a:r>
              <a:rPr lang="en-US" altLang="ko-KR" sz="1100" b="1" dirty="0">
                <a:solidFill>
                  <a:schemeClr val="accent5"/>
                </a:solidFill>
              </a:rPr>
              <a:t>winch)</a:t>
            </a:r>
            <a:r>
              <a:rPr lang="en-US" altLang="ko-KR" sz="1100" b="1" dirty="0"/>
              <a:t> and (</a:t>
            </a:r>
            <a:r>
              <a:rPr lang="ko-KR" altLang="en-US" sz="1100" b="1" dirty="0"/>
              <a:t>승강* </a:t>
            </a:r>
            <a:r>
              <a:rPr lang="ko-KR" altLang="en-US" sz="1100" b="1" dirty="0" err="1"/>
              <a:t>승하강</a:t>
            </a:r>
            <a:r>
              <a:rPr lang="ko-KR" altLang="en-US" sz="1100" b="1" dirty="0"/>
              <a:t>* 하강* 상하* 업다운* </a:t>
            </a:r>
            <a:r>
              <a:rPr lang="en-US" altLang="ko-KR" sz="1100" b="1" dirty="0"/>
              <a:t>(</a:t>
            </a:r>
            <a:r>
              <a:rPr lang="ko-KR" altLang="en-US" sz="1100" b="1" dirty="0"/>
              <a:t>왕복* </a:t>
            </a:r>
            <a:r>
              <a:rPr lang="en-US" altLang="ko-KR" sz="1100" b="1" dirty="0" err="1"/>
              <a:t>adj</a:t>
            </a:r>
            <a:r>
              <a:rPr lang="en-US" altLang="ko-KR" sz="1100" b="1" dirty="0"/>
              <a:t> </a:t>
            </a:r>
            <a:r>
              <a:rPr lang="ko-KR" altLang="en-US" sz="1100" b="1" dirty="0"/>
              <a:t>이동*</a:t>
            </a:r>
            <a:r>
              <a:rPr lang="en-US" altLang="ko-KR" sz="1100" b="1" dirty="0"/>
              <a:t>) </a:t>
            </a:r>
            <a:r>
              <a:rPr lang="ko-KR" altLang="en-US" sz="1100" b="1" dirty="0" smtClean="0"/>
              <a:t>전동</a:t>
            </a:r>
            <a:r>
              <a:rPr lang="en-US" altLang="ko-KR" sz="1100" b="1" dirty="0"/>
              <a:t>* (electric </a:t>
            </a:r>
            <a:r>
              <a:rPr lang="en-US" altLang="ko-KR" sz="1100" b="1" dirty="0" err="1" smtClean="0"/>
              <a:t>adj</a:t>
            </a:r>
            <a:r>
              <a:rPr lang="en-US" altLang="ko-KR" sz="1100" b="1" dirty="0" smtClean="0"/>
              <a:t> motion) </a:t>
            </a:r>
            <a:r>
              <a:rPr lang="ko-KR" altLang="en-US" sz="1100" b="1" dirty="0" err="1" smtClean="0"/>
              <a:t>엘레베이터</a:t>
            </a:r>
            <a:r>
              <a:rPr lang="ko-KR" altLang="en-US" sz="1100" b="1" dirty="0" smtClean="0"/>
              <a:t> </a:t>
            </a:r>
            <a:r>
              <a:rPr lang="ko-KR" altLang="en-US" sz="1100" b="1" dirty="0"/>
              <a:t>엘리베이터 </a:t>
            </a:r>
            <a:r>
              <a:rPr lang="en-US" altLang="ko-KR" sz="1100" b="1" dirty="0" err="1"/>
              <a:t>elevat</a:t>
            </a:r>
            <a:r>
              <a:rPr lang="en-US" altLang="ko-KR" sz="1100" b="1" dirty="0"/>
              <a:t>* </a:t>
            </a:r>
            <a:r>
              <a:rPr lang="en-US" altLang="ko-KR" sz="1100" b="1" dirty="0" err="1"/>
              <a:t>mov</a:t>
            </a:r>
            <a:r>
              <a:rPr lang="en-US" altLang="ko-KR" sz="1100" b="1" dirty="0"/>
              <a:t>*)).TI.</a:t>
            </a:r>
            <a:endParaRPr lang="ko-KR" altLang="en-US" sz="1100" b="1" dirty="0"/>
          </a:p>
        </p:txBody>
      </p:sp>
      <p:sp>
        <p:nvSpPr>
          <p:cNvPr id="33" name="직사각형 32"/>
          <p:cNvSpPr/>
          <p:nvPr/>
        </p:nvSpPr>
        <p:spPr bwMode="auto">
          <a:xfrm>
            <a:off x="7634105" y="1777381"/>
            <a:ext cx="1206884" cy="769442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1200" b="1" dirty="0" smtClean="0"/>
              <a:t>5.504</a:t>
            </a:r>
            <a:r>
              <a:rPr lang="ko-KR" altLang="en-US" sz="1200" b="1" dirty="0" smtClean="0"/>
              <a:t>건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86024" y="2679627"/>
            <a:ext cx="241376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한국공개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2015-0060380]</a:t>
            </a:r>
          </a:p>
          <a:p>
            <a:pPr algn="ctr"/>
            <a:r>
              <a:rPr lang="ko-KR" altLang="en-US" sz="1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전동식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브레이크의 </a:t>
            </a:r>
            <a:r>
              <a:rPr lang="ko-KR" altLang="en-US" sz="1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엑추에이터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755575" y="3268371"/>
            <a:ext cx="1615549" cy="2076316"/>
            <a:chOff x="472830" y="2640962"/>
            <a:chExt cx="3803963" cy="4888881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35" y="2640962"/>
              <a:ext cx="3257334" cy="251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27948" y="4480997"/>
              <a:ext cx="2293728" cy="3803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265" y="3021278"/>
            <a:ext cx="2027982" cy="235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직사각형 38"/>
          <p:cNvSpPr/>
          <p:nvPr/>
        </p:nvSpPr>
        <p:spPr>
          <a:xfrm>
            <a:off x="2651623" y="2679626"/>
            <a:ext cx="258204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한국등록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1455680]</a:t>
            </a:r>
          </a:p>
          <a:p>
            <a:pPr algn="ctr"/>
            <a:r>
              <a:rPr lang="ko-KR" altLang="en-US" sz="1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웜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구동부를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이용한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승강장치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436096" y="2678009"/>
            <a:ext cx="309594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한국공개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2012-0124561]</a:t>
            </a:r>
          </a:p>
          <a:p>
            <a:pPr algn="ctr"/>
            <a:r>
              <a:rPr lang="ko-KR" altLang="en-US" sz="1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웜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자기부상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엘리베이터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5233671" y="3212684"/>
            <a:ext cx="3714799" cy="2132978"/>
            <a:chOff x="1619672" y="2105692"/>
            <a:chExt cx="7581565" cy="4353214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0573" y="2117652"/>
              <a:ext cx="3780664" cy="4084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105692"/>
              <a:ext cx="3800901" cy="4353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622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919515" y="197867"/>
            <a:ext cx="3600400" cy="449323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F88E2C"/>
                </a:solidFill>
              </a:rPr>
              <a:t>1. </a:t>
            </a:r>
            <a:r>
              <a:rPr lang="ko-KR" altLang="en-US" dirty="0" smtClean="0">
                <a:solidFill>
                  <a:srgbClr val="F88E2C"/>
                </a:solidFill>
              </a:rPr>
              <a:t>기관 현황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8CC01C5-EFCE-47DE-9844-456BCEF00B26}" type="slidenum">
              <a:rPr lang="ko-KR" altLang="en-US" smtClean="0"/>
              <a:pPr/>
              <a:t>3</a:t>
            </a:fld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953274"/>
            <a:ext cx="6238317" cy="435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580" y="3305958"/>
            <a:ext cx="2846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※ </a:t>
            </a:r>
            <a:r>
              <a:rPr lang="en-US" altLang="ko-K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R&amp;D </a:t>
            </a:r>
            <a:r>
              <a:rPr lang="ko-KR" alt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기획전문기관</a:t>
            </a:r>
            <a:endParaRPr lang="en-US" altLang="ko-KR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itchFamily="18" charset="-127"/>
              <a:ea typeface="HY동녘M" pitchFamily="18" charset="-127"/>
            </a:endParaRPr>
          </a:p>
          <a:p>
            <a:pPr>
              <a:defRPr/>
            </a:pPr>
            <a:r>
              <a:rPr lang="en-US" altLang="ko-K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※ </a:t>
            </a:r>
            <a:r>
              <a:rPr lang="ko-KR" alt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한국발명진흥회 </a:t>
            </a:r>
            <a:endParaRPr lang="en-US" altLang="ko-KR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itchFamily="18" charset="-127"/>
              <a:ea typeface="HY동녘M" pitchFamily="18" charset="-127"/>
            </a:endParaRPr>
          </a:p>
          <a:p>
            <a:pPr>
              <a:defRPr/>
            </a:pPr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   </a:t>
            </a:r>
            <a:r>
              <a:rPr lang="ko-KR" alt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제품혁신</a:t>
            </a:r>
            <a:r>
              <a:rPr lang="en-US" altLang="ko-K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/IP</a:t>
            </a:r>
            <a:r>
              <a:rPr lang="ko-KR" alt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rPr>
              <a:t>융합제품 기획 사업 수행</a:t>
            </a:r>
            <a:endParaRPr lang="ko-KR" alt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18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관련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이종분야 검토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3" name="직사각형 12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승강장치 관련 이종특허 분석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2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30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86023" y="1778998"/>
            <a:ext cx="37238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한국등록 </a:t>
            </a:r>
            <a:r>
              <a:rPr lang="en-US" altLang="ko-KR" sz="1200" b="1" dirty="0"/>
              <a:t>1412025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</a:p>
          <a:p>
            <a:pPr algn="ctr"/>
            <a:r>
              <a:rPr lang="ko-KR" altLang="en-US" sz="1200" b="1" dirty="0" err="1"/>
              <a:t>와이어윈치</a:t>
            </a:r>
            <a:r>
              <a:rPr lang="ko-KR" altLang="en-US" sz="1200" b="1" dirty="0"/>
              <a:t> 구동형 해상풍력발전기 설치전용선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499992" y="1777380"/>
            <a:ext cx="438757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한국공개 </a:t>
            </a:r>
            <a:r>
              <a:rPr lang="en-US" altLang="ko-KR" sz="1200" b="1" dirty="0"/>
              <a:t>2009-0057851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</a:p>
          <a:p>
            <a:pPr algn="ctr"/>
            <a:r>
              <a:rPr lang="ko-KR" altLang="en-US" sz="1200" b="1" dirty="0" err="1"/>
              <a:t>수변전기기부</a:t>
            </a:r>
            <a:r>
              <a:rPr lang="ko-KR" altLang="en-US" sz="1200" b="1" dirty="0"/>
              <a:t> 침수 방지용 </a:t>
            </a:r>
            <a:r>
              <a:rPr lang="ko-KR" altLang="en-US" sz="1200" b="1" dirty="0" err="1"/>
              <a:t>주름막커버</a:t>
            </a:r>
            <a:r>
              <a:rPr lang="ko-KR" altLang="en-US" sz="1200" b="1" dirty="0"/>
              <a:t> </a:t>
            </a:r>
            <a:r>
              <a:rPr lang="ko-KR" altLang="en-US" sz="1200" b="1" dirty="0" err="1"/>
              <a:t>승하강장치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6" y="2391001"/>
            <a:ext cx="3778598" cy="297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위쪽/아래쪽 화살표 4"/>
          <p:cNvSpPr/>
          <p:nvPr/>
        </p:nvSpPr>
        <p:spPr bwMode="auto">
          <a:xfrm>
            <a:off x="683568" y="4225652"/>
            <a:ext cx="504056" cy="360040"/>
          </a:xfrm>
          <a:prstGeom prst="upDownArrow">
            <a:avLst>
              <a:gd name="adj1" fmla="val 48740"/>
              <a:gd name="adj2" fmla="val 35513"/>
            </a:avLst>
          </a:prstGeom>
          <a:solidFill>
            <a:schemeClr val="accent5">
              <a:alpha val="50000"/>
            </a:schemeClr>
          </a:solidFill>
          <a:ln w="9525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16" y="2882974"/>
            <a:ext cx="2322150" cy="186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98" y="2963391"/>
            <a:ext cx="2227072" cy="191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오른쪽 화살표 5"/>
          <p:cNvSpPr/>
          <p:nvPr/>
        </p:nvSpPr>
        <p:spPr bwMode="auto">
          <a:xfrm rot="16200000">
            <a:off x="6547288" y="3869081"/>
            <a:ext cx="576064" cy="404107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24" name="TextBox 23"/>
          <p:cNvSpPr txBox="1"/>
          <p:nvPr/>
        </p:nvSpPr>
        <p:spPr>
          <a:xfrm>
            <a:off x="6228184" y="3178835"/>
            <a:ext cx="535128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800" b="1" smtClean="0"/>
              <a:t>와이어</a:t>
            </a:r>
            <a:endParaRPr lang="ko-KR" altLang="en-US" sz="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876256" y="2813535"/>
            <a:ext cx="535128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800" b="1" smtClean="0"/>
              <a:t>모터</a:t>
            </a:r>
            <a:endParaRPr lang="ko-KR" altLang="en-US" sz="800" b="1" dirty="0"/>
          </a:p>
        </p:txBody>
      </p:sp>
      <p:cxnSp>
        <p:nvCxnSpPr>
          <p:cNvPr id="8" name="직선 화살표 연결선 7"/>
          <p:cNvCxnSpPr>
            <a:stCxn id="26" idx="2"/>
          </p:cNvCxnSpPr>
          <p:nvPr/>
        </p:nvCxnSpPr>
        <p:spPr>
          <a:xfrm>
            <a:off x="7143820" y="3028979"/>
            <a:ext cx="380508" cy="5978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>
            <a:stCxn id="24" idx="2"/>
          </p:cNvCxnSpPr>
          <p:nvPr/>
        </p:nvCxnSpPr>
        <p:spPr>
          <a:xfrm flipH="1">
            <a:off x="6228184" y="3394279"/>
            <a:ext cx="267564" cy="2325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6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그룹 121"/>
          <p:cNvGrpSpPr/>
          <p:nvPr/>
        </p:nvGrpSpPr>
        <p:grpSpPr>
          <a:xfrm>
            <a:off x="107504" y="2857500"/>
            <a:ext cx="4982805" cy="2520280"/>
            <a:chOff x="826719" y="743384"/>
            <a:chExt cx="7254976" cy="3669533"/>
          </a:xfrm>
        </p:grpSpPr>
        <p:grpSp>
          <p:nvGrpSpPr>
            <p:cNvPr id="123" name="그룹 122"/>
            <p:cNvGrpSpPr/>
            <p:nvPr/>
          </p:nvGrpSpPr>
          <p:grpSpPr>
            <a:xfrm>
              <a:off x="826719" y="778107"/>
              <a:ext cx="3347136" cy="3604182"/>
              <a:chOff x="971600" y="1697013"/>
              <a:chExt cx="2738735" cy="3538870"/>
            </a:xfrm>
          </p:grpSpPr>
          <p:grpSp>
            <p:nvGrpSpPr>
              <p:cNvPr id="132" name="그룹 131"/>
              <p:cNvGrpSpPr/>
              <p:nvPr/>
            </p:nvGrpSpPr>
            <p:grpSpPr>
              <a:xfrm>
                <a:off x="971600" y="1697013"/>
                <a:ext cx="2738735" cy="3538870"/>
                <a:chOff x="4437221" y="1371533"/>
                <a:chExt cx="2738735" cy="3538870"/>
              </a:xfrm>
            </p:grpSpPr>
            <p:pic>
              <p:nvPicPr>
                <p:cNvPr id="136" name="Picture 3" descr="D:\IF Data\지식재산활용전략과제\영동엔지니어링\회의자료\해결안 스케치\4.tif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37221" y="1371533"/>
                  <a:ext cx="2738735" cy="35388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7" name="자유형 136"/>
                <p:cNvSpPr/>
                <p:nvPr/>
              </p:nvSpPr>
              <p:spPr>
                <a:xfrm rot="10800000">
                  <a:off x="4986011" y="2859671"/>
                  <a:ext cx="1654292" cy="1547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92" h="1547812">
                      <a:moveTo>
                        <a:pt x="101526" y="1547812"/>
                      </a:moveTo>
                      <a:lnTo>
                        <a:pt x="0" y="1547812"/>
                      </a:lnTo>
                      <a:lnTo>
                        <a:pt x="0" y="1321593"/>
                      </a:lnTo>
                      <a:lnTo>
                        <a:pt x="101526" y="1321593"/>
                      </a:lnTo>
                      <a:lnTo>
                        <a:pt x="101526" y="1322940"/>
                      </a:lnTo>
                      <a:lnTo>
                        <a:pt x="531144" y="1322940"/>
                      </a:lnTo>
                      <a:lnTo>
                        <a:pt x="531144" y="0"/>
                      </a:lnTo>
                      <a:lnTo>
                        <a:pt x="767990" y="0"/>
                      </a:lnTo>
                      <a:lnTo>
                        <a:pt x="767990" y="75931"/>
                      </a:lnTo>
                      <a:lnTo>
                        <a:pt x="609302" y="75931"/>
                      </a:lnTo>
                      <a:lnTo>
                        <a:pt x="609302" y="118892"/>
                      </a:lnTo>
                      <a:lnTo>
                        <a:pt x="604841" y="118892"/>
                      </a:lnTo>
                      <a:lnTo>
                        <a:pt x="604841" y="754355"/>
                      </a:lnTo>
                      <a:lnTo>
                        <a:pt x="762186" y="801364"/>
                      </a:lnTo>
                      <a:lnTo>
                        <a:pt x="758153" y="820134"/>
                      </a:lnTo>
                      <a:lnTo>
                        <a:pt x="604841" y="809021"/>
                      </a:lnTo>
                      <a:lnTo>
                        <a:pt x="604841" y="878158"/>
                      </a:lnTo>
                      <a:lnTo>
                        <a:pt x="761789" y="925049"/>
                      </a:lnTo>
                      <a:lnTo>
                        <a:pt x="757756" y="943819"/>
                      </a:lnTo>
                      <a:lnTo>
                        <a:pt x="604841" y="932735"/>
                      </a:lnTo>
                      <a:lnTo>
                        <a:pt x="604841" y="1004034"/>
                      </a:lnTo>
                      <a:lnTo>
                        <a:pt x="759408" y="1050213"/>
                      </a:lnTo>
                      <a:lnTo>
                        <a:pt x="755375" y="1068983"/>
                      </a:lnTo>
                      <a:lnTo>
                        <a:pt x="604841" y="1058071"/>
                      </a:lnTo>
                      <a:lnTo>
                        <a:pt x="604841" y="1474183"/>
                      </a:lnTo>
                      <a:lnTo>
                        <a:pt x="1054897" y="1474183"/>
                      </a:lnTo>
                      <a:lnTo>
                        <a:pt x="1054897" y="1468961"/>
                      </a:lnTo>
                      <a:lnTo>
                        <a:pt x="1055087" y="1468961"/>
                      </a:lnTo>
                      <a:lnTo>
                        <a:pt x="1054897" y="1377555"/>
                      </a:lnTo>
                      <a:lnTo>
                        <a:pt x="1054897" y="1132003"/>
                      </a:lnTo>
                      <a:lnTo>
                        <a:pt x="900113" y="1100136"/>
                      </a:lnTo>
                      <a:lnTo>
                        <a:pt x="902494" y="1081086"/>
                      </a:lnTo>
                      <a:lnTo>
                        <a:pt x="1054897" y="1078812"/>
                      </a:lnTo>
                      <a:lnTo>
                        <a:pt x="1054897" y="1011008"/>
                      </a:lnTo>
                      <a:lnTo>
                        <a:pt x="897936" y="978693"/>
                      </a:lnTo>
                      <a:lnTo>
                        <a:pt x="900317" y="959643"/>
                      </a:lnTo>
                      <a:lnTo>
                        <a:pt x="1054897" y="957336"/>
                      </a:lnTo>
                      <a:lnTo>
                        <a:pt x="1054897" y="891498"/>
                      </a:lnTo>
                      <a:lnTo>
                        <a:pt x="900093" y="859627"/>
                      </a:lnTo>
                      <a:lnTo>
                        <a:pt x="902474" y="840577"/>
                      </a:lnTo>
                      <a:lnTo>
                        <a:pt x="1054897" y="838303"/>
                      </a:lnTo>
                      <a:lnTo>
                        <a:pt x="1054897" y="118892"/>
                      </a:lnTo>
                      <a:lnTo>
                        <a:pt x="1052281" y="118892"/>
                      </a:lnTo>
                      <a:cubicBezTo>
                        <a:pt x="1052252" y="104572"/>
                        <a:pt x="1052222" y="90251"/>
                        <a:pt x="1052192" y="75931"/>
                      </a:cubicBezTo>
                      <a:lnTo>
                        <a:pt x="899293" y="75931"/>
                      </a:lnTo>
                      <a:lnTo>
                        <a:pt x="899293" y="0"/>
                      </a:lnTo>
                      <a:lnTo>
                        <a:pt x="1127455" y="0"/>
                      </a:lnTo>
                      <a:lnTo>
                        <a:pt x="1127455" y="1322940"/>
                      </a:lnTo>
                      <a:lnTo>
                        <a:pt x="1654292" y="1322940"/>
                      </a:lnTo>
                      <a:lnTo>
                        <a:pt x="1654292" y="1547811"/>
                      </a:lnTo>
                      <a:lnTo>
                        <a:pt x="101526" y="1547811"/>
                      </a:lnTo>
                      <a:close/>
                    </a:path>
                  </a:pathLst>
                </a:custGeom>
                <a:solidFill>
                  <a:srgbClr val="FF0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3" name="위로 구부러진 화살표 132"/>
              <p:cNvSpPr/>
              <p:nvPr/>
            </p:nvSpPr>
            <p:spPr>
              <a:xfrm>
                <a:off x="2192529" y="4174963"/>
                <a:ext cx="310012" cy="144016"/>
              </a:xfrm>
              <a:prstGeom prst="curvedUp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직사각형 133"/>
              <p:cNvSpPr/>
              <p:nvPr/>
            </p:nvSpPr>
            <p:spPr>
              <a:xfrm>
                <a:off x="1590874" y="3407568"/>
                <a:ext cx="452240" cy="557213"/>
              </a:xfrm>
              <a:prstGeom prst="rect">
                <a:avLst/>
              </a:prstGeom>
              <a:solidFill>
                <a:schemeClr val="bg2">
                  <a:lumMod val="5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5" name="직사각형 134"/>
              <p:cNvSpPr/>
              <p:nvPr/>
            </p:nvSpPr>
            <p:spPr>
              <a:xfrm>
                <a:off x="2646832" y="3407568"/>
                <a:ext cx="452240" cy="557213"/>
              </a:xfrm>
              <a:prstGeom prst="rect">
                <a:avLst/>
              </a:prstGeom>
              <a:solidFill>
                <a:schemeClr val="bg2">
                  <a:lumMod val="5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4" name="그룹 123"/>
            <p:cNvGrpSpPr/>
            <p:nvPr/>
          </p:nvGrpSpPr>
          <p:grpSpPr>
            <a:xfrm>
              <a:off x="4726241" y="743384"/>
              <a:ext cx="3355454" cy="3669533"/>
              <a:chOff x="5176986" y="1535773"/>
              <a:chExt cx="2745541" cy="3603036"/>
            </a:xfrm>
          </p:grpSpPr>
          <p:grpSp>
            <p:nvGrpSpPr>
              <p:cNvPr id="126" name="그룹 125"/>
              <p:cNvGrpSpPr/>
              <p:nvPr/>
            </p:nvGrpSpPr>
            <p:grpSpPr>
              <a:xfrm>
                <a:off x="5176986" y="1535773"/>
                <a:ext cx="2745541" cy="3603036"/>
                <a:chOff x="1691680" y="2494213"/>
                <a:chExt cx="2745541" cy="3603036"/>
              </a:xfrm>
            </p:grpSpPr>
            <p:pic>
              <p:nvPicPr>
                <p:cNvPr id="130" name="Picture 2" descr="D:\IF Data\지식재산활용전략과제\영동엔지니어링\회의자료\해결안 스케치\3.ti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1680" y="2494213"/>
                  <a:ext cx="2745541" cy="36030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1" name="자유형 130"/>
                <p:cNvSpPr/>
                <p:nvPr/>
              </p:nvSpPr>
              <p:spPr>
                <a:xfrm rot="10800000">
                  <a:off x="2227146" y="3657599"/>
                  <a:ext cx="1654292" cy="1547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92" h="1547812">
                      <a:moveTo>
                        <a:pt x="101526" y="1547812"/>
                      </a:moveTo>
                      <a:lnTo>
                        <a:pt x="0" y="1547812"/>
                      </a:lnTo>
                      <a:lnTo>
                        <a:pt x="0" y="1321593"/>
                      </a:lnTo>
                      <a:lnTo>
                        <a:pt x="101526" y="1321593"/>
                      </a:lnTo>
                      <a:lnTo>
                        <a:pt x="101526" y="1322940"/>
                      </a:lnTo>
                      <a:lnTo>
                        <a:pt x="531144" y="1322940"/>
                      </a:lnTo>
                      <a:lnTo>
                        <a:pt x="531144" y="0"/>
                      </a:lnTo>
                      <a:lnTo>
                        <a:pt x="767990" y="0"/>
                      </a:lnTo>
                      <a:lnTo>
                        <a:pt x="767990" y="75931"/>
                      </a:lnTo>
                      <a:lnTo>
                        <a:pt x="609302" y="75931"/>
                      </a:lnTo>
                      <a:lnTo>
                        <a:pt x="609302" y="118892"/>
                      </a:lnTo>
                      <a:lnTo>
                        <a:pt x="604841" y="118892"/>
                      </a:lnTo>
                      <a:lnTo>
                        <a:pt x="604841" y="754355"/>
                      </a:lnTo>
                      <a:lnTo>
                        <a:pt x="762186" y="801364"/>
                      </a:lnTo>
                      <a:lnTo>
                        <a:pt x="758153" y="820134"/>
                      </a:lnTo>
                      <a:lnTo>
                        <a:pt x="604841" y="809021"/>
                      </a:lnTo>
                      <a:lnTo>
                        <a:pt x="604841" y="878158"/>
                      </a:lnTo>
                      <a:lnTo>
                        <a:pt x="761789" y="925049"/>
                      </a:lnTo>
                      <a:lnTo>
                        <a:pt x="757756" y="943819"/>
                      </a:lnTo>
                      <a:lnTo>
                        <a:pt x="604841" y="932735"/>
                      </a:lnTo>
                      <a:lnTo>
                        <a:pt x="604841" y="1004034"/>
                      </a:lnTo>
                      <a:lnTo>
                        <a:pt x="759408" y="1050213"/>
                      </a:lnTo>
                      <a:lnTo>
                        <a:pt x="755375" y="1068983"/>
                      </a:lnTo>
                      <a:lnTo>
                        <a:pt x="604841" y="1058071"/>
                      </a:lnTo>
                      <a:lnTo>
                        <a:pt x="604841" y="1474183"/>
                      </a:lnTo>
                      <a:lnTo>
                        <a:pt x="1054897" y="1474183"/>
                      </a:lnTo>
                      <a:lnTo>
                        <a:pt x="1054897" y="1468961"/>
                      </a:lnTo>
                      <a:lnTo>
                        <a:pt x="1055087" y="1468961"/>
                      </a:lnTo>
                      <a:lnTo>
                        <a:pt x="1054897" y="1377555"/>
                      </a:lnTo>
                      <a:lnTo>
                        <a:pt x="1054897" y="1132003"/>
                      </a:lnTo>
                      <a:lnTo>
                        <a:pt x="900113" y="1100136"/>
                      </a:lnTo>
                      <a:lnTo>
                        <a:pt x="902494" y="1081086"/>
                      </a:lnTo>
                      <a:lnTo>
                        <a:pt x="1054897" y="1078812"/>
                      </a:lnTo>
                      <a:lnTo>
                        <a:pt x="1054897" y="1011008"/>
                      </a:lnTo>
                      <a:lnTo>
                        <a:pt x="897936" y="978693"/>
                      </a:lnTo>
                      <a:lnTo>
                        <a:pt x="900317" y="959643"/>
                      </a:lnTo>
                      <a:lnTo>
                        <a:pt x="1054897" y="957336"/>
                      </a:lnTo>
                      <a:lnTo>
                        <a:pt x="1054897" y="891498"/>
                      </a:lnTo>
                      <a:lnTo>
                        <a:pt x="900093" y="859627"/>
                      </a:lnTo>
                      <a:lnTo>
                        <a:pt x="902474" y="840577"/>
                      </a:lnTo>
                      <a:lnTo>
                        <a:pt x="1054897" y="838303"/>
                      </a:lnTo>
                      <a:lnTo>
                        <a:pt x="1054897" y="118892"/>
                      </a:lnTo>
                      <a:lnTo>
                        <a:pt x="1052281" y="118892"/>
                      </a:lnTo>
                      <a:cubicBezTo>
                        <a:pt x="1052252" y="104572"/>
                        <a:pt x="1052222" y="90251"/>
                        <a:pt x="1052192" y="75931"/>
                      </a:cubicBezTo>
                      <a:lnTo>
                        <a:pt x="899293" y="75931"/>
                      </a:lnTo>
                      <a:lnTo>
                        <a:pt x="899293" y="0"/>
                      </a:lnTo>
                      <a:lnTo>
                        <a:pt x="1127455" y="0"/>
                      </a:lnTo>
                      <a:lnTo>
                        <a:pt x="1127455" y="1322940"/>
                      </a:lnTo>
                      <a:lnTo>
                        <a:pt x="1654292" y="1322940"/>
                      </a:lnTo>
                      <a:lnTo>
                        <a:pt x="1654292" y="1547811"/>
                      </a:lnTo>
                      <a:lnTo>
                        <a:pt x="101526" y="1547811"/>
                      </a:lnTo>
                      <a:close/>
                    </a:path>
                  </a:pathLst>
                </a:custGeom>
                <a:solidFill>
                  <a:srgbClr val="FF0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27" name="줄무늬가 있는 오른쪽 화살표 126"/>
              <p:cNvSpPr/>
              <p:nvPr/>
            </p:nvSpPr>
            <p:spPr>
              <a:xfrm rot="16200000">
                <a:off x="6422419" y="2800527"/>
                <a:ext cx="254675" cy="391898"/>
              </a:xfrm>
              <a:prstGeom prst="striped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직사각형 127"/>
              <p:cNvSpPr/>
              <p:nvPr/>
            </p:nvSpPr>
            <p:spPr>
              <a:xfrm>
                <a:off x="5780287" y="2924944"/>
                <a:ext cx="452240" cy="917253"/>
              </a:xfrm>
              <a:prstGeom prst="rect">
                <a:avLst/>
              </a:prstGeom>
              <a:solidFill>
                <a:schemeClr val="bg2">
                  <a:lumMod val="5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직사각형 128"/>
              <p:cNvSpPr/>
              <p:nvPr/>
            </p:nvSpPr>
            <p:spPr>
              <a:xfrm>
                <a:off x="6842344" y="2924944"/>
                <a:ext cx="452240" cy="917253"/>
              </a:xfrm>
              <a:prstGeom prst="rect">
                <a:avLst/>
              </a:prstGeom>
              <a:solidFill>
                <a:schemeClr val="bg2">
                  <a:lumMod val="50000"/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5" name="굽은 화살표 124"/>
            <p:cNvSpPr/>
            <p:nvPr/>
          </p:nvSpPr>
          <p:spPr>
            <a:xfrm rot="5400000">
              <a:off x="1179950" y="983395"/>
              <a:ext cx="373667" cy="787853"/>
            </a:xfrm>
            <a:prstGeom prst="bentArrow">
              <a:avLst>
                <a:gd name="adj1" fmla="val 17212"/>
                <a:gd name="adj2" fmla="val 25000"/>
                <a:gd name="adj3" fmla="val 25000"/>
                <a:gd name="adj4" fmla="val 43750"/>
              </a:avLst>
            </a:prstGeom>
            <a:solidFill>
              <a:schemeClr val="accent5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직사각형 1"/>
          <p:cNvSpPr/>
          <p:nvPr/>
        </p:nvSpPr>
        <p:spPr bwMode="auto">
          <a:xfrm>
            <a:off x="204912" y="2286217"/>
            <a:ext cx="2539250" cy="7873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3" name="직사각형 2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문제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해결방안 탐색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5" name="직사각형 114"/>
          <p:cNvSpPr/>
          <p:nvPr/>
        </p:nvSpPr>
        <p:spPr bwMode="auto">
          <a:xfrm>
            <a:off x="204911" y="1777380"/>
            <a:ext cx="1666255" cy="45957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/>
              <a:t>해결아이템</a:t>
            </a:r>
            <a:r>
              <a:rPr lang="en-US" altLang="ko-KR" sz="1400" b="1" dirty="0"/>
              <a:t> </a:t>
            </a:r>
            <a:r>
              <a:rPr lang="en-US" altLang="ko-KR" sz="1400" b="1" dirty="0" smtClean="0"/>
              <a:t>1-1</a:t>
            </a:r>
            <a:endParaRPr lang="ko-KR" altLang="en-US" sz="1400" b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1871167" y="1737648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웜을</a:t>
            </a:r>
            <a:r>
              <a:rPr lang="ko-KR" altLang="en-US" sz="1400" b="1" dirty="0" smtClean="0"/>
              <a:t> 이용한 해결책</a:t>
            </a:r>
            <a:endParaRPr lang="en-US" altLang="ko-KR" sz="1400" b="1" dirty="0" smtClean="0"/>
          </a:p>
          <a:p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하부 설치구조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sp>
        <p:nvSpPr>
          <p:cNvPr id="97" name="직사각형 96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Solution </a:t>
            </a:r>
            <a:r>
              <a:rPr lang="en-US" altLang="ko-KR" sz="2800" b="1" dirty="0">
                <a:solidFill>
                  <a:schemeClr val="bg1"/>
                </a:solidFill>
              </a:rPr>
              <a:t>-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인위적 압축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및 이완 방식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722954" y="1770692"/>
            <a:ext cx="423252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b="1" dirty="0" smtClean="0"/>
              <a:t>- </a:t>
            </a:r>
            <a:r>
              <a:rPr lang="ko-KR" altLang="en-US" sz="1400" b="1" dirty="0" smtClean="0"/>
              <a:t>하부설치 방식은 스펀지 </a:t>
            </a:r>
            <a:r>
              <a:rPr lang="ko-KR" altLang="en-US" sz="1400" b="1" dirty="0" err="1" smtClean="0"/>
              <a:t>여과층을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가압판의</a:t>
            </a:r>
            <a:r>
              <a:rPr lang="ko-KR" altLang="en-US" sz="1400" b="1" dirty="0" smtClean="0"/>
              <a:t> 아래에 둘 수 있어 높이감소에 효과적임</a:t>
            </a:r>
            <a:endParaRPr lang="en-US" altLang="ko-KR" sz="1400" b="1" dirty="0" smtClean="0"/>
          </a:p>
          <a:p>
            <a:pPr algn="just"/>
            <a:endParaRPr lang="en-US" altLang="ko-KR" sz="400" b="1" dirty="0" smtClean="0"/>
          </a:p>
          <a:p>
            <a:pPr algn="just"/>
            <a:r>
              <a:rPr lang="en-US" altLang="ko-KR" sz="1400" b="1" dirty="0" smtClean="0"/>
              <a:t>- </a:t>
            </a:r>
            <a:r>
              <a:rPr lang="ko-KR" altLang="en-US" sz="1400" b="1" dirty="0" smtClean="0"/>
              <a:t>유지보수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상하구동 몸체 내통과의 </a:t>
            </a:r>
            <a:r>
              <a:rPr lang="ko-KR" altLang="en-US" sz="1400" b="1" u="sng" dirty="0" smtClean="0"/>
              <a:t>연결부위 누수문제 해결 필요</a:t>
            </a:r>
            <a:endParaRPr lang="ko-KR" altLang="en-US" sz="1400" b="1" u="sng" dirty="0"/>
          </a:p>
        </p:txBody>
      </p:sp>
      <p:sp>
        <p:nvSpPr>
          <p:cNvPr id="140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31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5795889" y="3503830"/>
            <a:ext cx="2880567" cy="2089973"/>
            <a:chOff x="3800105" y="1935039"/>
            <a:chExt cx="4943552" cy="3586757"/>
          </a:xfrm>
        </p:grpSpPr>
        <p:grpSp>
          <p:nvGrpSpPr>
            <p:cNvPr id="27" name="그룹 26"/>
            <p:cNvGrpSpPr/>
            <p:nvPr/>
          </p:nvGrpSpPr>
          <p:grpSpPr>
            <a:xfrm>
              <a:off x="3800105" y="1935039"/>
              <a:ext cx="4943552" cy="3586757"/>
              <a:chOff x="2123728" y="1775489"/>
              <a:chExt cx="5999546" cy="4352925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3728" y="1775489"/>
                <a:ext cx="2971800" cy="4352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2281436"/>
                <a:ext cx="2975210" cy="3785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5817470" y="2114195"/>
              <a:ext cx="1432566" cy="37906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900" b="1" dirty="0" smtClean="0"/>
                <a:t>P</a:t>
              </a:r>
              <a:r>
                <a:rPr lang="ko-KR" altLang="en-US" sz="900" b="1" dirty="0" smtClean="0"/>
                <a:t>형 지수고무</a:t>
              </a:r>
              <a:endParaRPr lang="ko-KR" altLang="en-US" sz="9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64384" y="3928798"/>
              <a:ext cx="1885342" cy="37906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ko-KR" altLang="en-US" sz="900" b="1" dirty="0" smtClean="0"/>
                <a:t>누수방지용 에어백</a:t>
              </a:r>
              <a:endParaRPr lang="ko-KR" altLang="en-US" sz="900" b="1" dirty="0"/>
            </a:p>
          </p:txBody>
        </p:sp>
        <p:cxnSp>
          <p:nvCxnSpPr>
            <p:cNvPr id="30" name="직선 화살표 연결선 29"/>
            <p:cNvCxnSpPr>
              <a:stCxn id="28" idx="1"/>
            </p:cNvCxnSpPr>
            <p:nvPr/>
          </p:nvCxnSpPr>
          <p:spPr>
            <a:xfrm flipH="1" flipV="1">
              <a:off x="5364088" y="2237306"/>
              <a:ext cx="453382" cy="664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화살표 연결선 30"/>
            <p:cNvCxnSpPr>
              <a:stCxn id="28" idx="1"/>
            </p:cNvCxnSpPr>
            <p:nvPr/>
          </p:nvCxnSpPr>
          <p:spPr>
            <a:xfrm flipH="1">
              <a:off x="5292082" y="2303729"/>
              <a:ext cx="525388" cy="9858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/>
            <p:cNvCxnSpPr>
              <a:stCxn id="29" idx="1"/>
            </p:cNvCxnSpPr>
            <p:nvPr/>
          </p:nvCxnSpPr>
          <p:spPr>
            <a:xfrm flipH="1" flipV="1">
              <a:off x="5436096" y="3433564"/>
              <a:ext cx="228288" cy="6847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직사각형 24"/>
          <p:cNvSpPr/>
          <p:nvPr/>
        </p:nvSpPr>
        <p:spPr>
          <a:xfrm>
            <a:off x="5880792" y="2857500"/>
            <a:ext cx="2701800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한국등록 </a:t>
            </a:r>
            <a:r>
              <a:rPr lang="en-US" altLang="ko-KR" sz="1200" b="1" dirty="0"/>
              <a:t>1262292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</a:p>
          <a:p>
            <a:pPr algn="ctr"/>
            <a:r>
              <a:rPr lang="ko-KR" altLang="en-US" sz="1200" b="1" dirty="0" err="1"/>
              <a:t>수중식</a:t>
            </a:r>
            <a:r>
              <a:rPr lang="ko-KR" altLang="en-US" sz="1200" b="1" dirty="0"/>
              <a:t> 육</a:t>
            </a:r>
            <a:r>
              <a:rPr lang="en-US" altLang="ko-KR" sz="1200" b="1" dirty="0"/>
              <a:t>,</a:t>
            </a:r>
            <a:r>
              <a:rPr lang="ko-KR" altLang="en-US" sz="1200" b="1" dirty="0"/>
              <a:t>해수 가두리용 </a:t>
            </a:r>
            <a:r>
              <a:rPr lang="ko-KR" altLang="en-US" sz="1200" b="1" dirty="0" smtClean="0"/>
              <a:t>수문장치</a:t>
            </a:r>
            <a:endParaRPr lang="en-US" altLang="ko-KR" sz="1200" b="1" dirty="0" smtClean="0"/>
          </a:p>
          <a:p>
            <a:pPr algn="ctr"/>
            <a:r>
              <a:rPr lang="en-US" altLang="ko-KR" sz="1200" b="1" dirty="0" smtClean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 smtClean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하부 설치구조</a:t>
            </a:r>
            <a:r>
              <a:rPr lang="en-US" altLang="ko-KR" sz="1200" b="1" dirty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 err="1" smtClean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실링방안</a:t>
            </a:r>
            <a:r>
              <a:rPr lang="en-US" altLang="ko-KR" sz="1200" b="1" dirty="0" smtClean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chemeClr val="accent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48649" y="2247528"/>
            <a:ext cx="288032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한국공개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2012-0124561]</a:t>
            </a:r>
          </a:p>
          <a:p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웜</a:t>
            </a:r>
            <a:r>
              <a:rPr lang="ko-KR" altLang="en-US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자기부상 </a:t>
            </a:r>
            <a:r>
              <a:rPr lang="ko-KR" altLang="en-US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엘리베이터</a:t>
            </a:r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0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기술적용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09" y="2344005"/>
            <a:ext cx="607295" cy="69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꺾인 연결선 5"/>
          <p:cNvCxnSpPr>
            <a:endCxn id="25" idx="1"/>
          </p:cNvCxnSpPr>
          <p:nvPr/>
        </p:nvCxnSpPr>
        <p:spPr>
          <a:xfrm>
            <a:off x="5292080" y="2691776"/>
            <a:ext cx="588712" cy="488890"/>
          </a:xfrm>
          <a:prstGeom prst="bentConnector3">
            <a:avLst>
              <a:gd name="adj1" fmla="val -23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808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문제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해결방안 탐색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871167" y="1737648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웜을</a:t>
            </a:r>
            <a:r>
              <a:rPr lang="ko-KR" altLang="en-US" sz="1400" b="1" dirty="0" smtClean="0"/>
              <a:t> 이용한 해결책</a:t>
            </a:r>
            <a:endParaRPr lang="en-US" altLang="ko-KR" sz="1400" b="1" dirty="0" smtClean="0"/>
          </a:p>
          <a:p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상부 설치구조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sp>
        <p:nvSpPr>
          <p:cNvPr id="97" name="직사각형 96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Solution </a:t>
            </a:r>
            <a:r>
              <a:rPr lang="en-US" altLang="ko-KR" sz="2800" b="1" dirty="0">
                <a:solidFill>
                  <a:schemeClr val="bg1"/>
                </a:solidFill>
              </a:rPr>
              <a:t>-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인위적 압축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및 이완 방식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5220072" y="2370370"/>
            <a:ext cx="2367817" cy="3166151"/>
            <a:chOff x="5092655" y="1616616"/>
            <a:chExt cx="2647696" cy="4248472"/>
          </a:xfrm>
        </p:grpSpPr>
        <p:grpSp>
          <p:nvGrpSpPr>
            <p:cNvPr id="39" name="그룹 38"/>
            <p:cNvGrpSpPr/>
            <p:nvPr/>
          </p:nvGrpSpPr>
          <p:grpSpPr>
            <a:xfrm>
              <a:off x="5092655" y="1616616"/>
              <a:ext cx="2647696" cy="4248472"/>
              <a:chOff x="5508104" y="-1323528"/>
              <a:chExt cx="4356101" cy="6989763"/>
            </a:xfrm>
          </p:grpSpPr>
          <p:pic>
            <p:nvPicPr>
              <p:cNvPr id="42" name="Picture 5" descr="D:\IF Data\지식재산활용전략과제\영동엔지니어링\회의자료\해결안 스케치\2.ti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4" y="-1323528"/>
                <a:ext cx="4356101" cy="6989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자유형 42"/>
              <p:cNvSpPr/>
              <p:nvPr/>
            </p:nvSpPr>
            <p:spPr>
              <a:xfrm>
                <a:off x="6307407" y="-57154"/>
                <a:ext cx="2700337" cy="2524125"/>
              </a:xfrm>
              <a:custGeom>
                <a:avLst/>
                <a:gdLst/>
                <a:ahLst/>
                <a:cxnLst/>
                <a:rect l="l" t="t" r="r" b="b"/>
                <a:pathLst>
                  <a:path w="2700337" h="2524125">
                    <a:moveTo>
                      <a:pt x="852487" y="0"/>
                    </a:moveTo>
                    <a:lnTo>
                      <a:pt x="1242156" y="0"/>
                    </a:lnTo>
                    <a:lnTo>
                      <a:pt x="1242156" y="123825"/>
                    </a:lnTo>
                    <a:lnTo>
                      <a:pt x="981075" y="123825"/>
                    </a:lnTo>
                    <a:lnTo>
                      <a:pt x="981075" y="1368371"/>
                    </a:lnTo>
                    <a:lnTo>
                      <a:pt x="1231104" y="1368371"/>
                    </a:lnTo>
                    <a:lnTo>
                      <a:pt x="1226342" y="1411233"/>
                    </a:lnTo>
                    <a:lnTo>
                      <a:pt x="981075" y="1445941"/>
                    </a:lnTo>
                    <a:lnTo>
                      <a:pt x="981075" y="1567160"/>
                    </a:lnTo>
                    <a:lnTo>
                      <a:pt x="1231105" y="1567160"/>
                    </a:lnTo>
                    <a:lnTo>
                      <a:pt x="1226343" y="1610022"/>
                    </a:lnTo>
                    <a:lnTo>
                      <a:pt x="981075" y="1644730"/>
                    </a:lnTo>
                    <a:lnTo>
                      <a:pt x="981075" y="1762125"/>
                    </a:lnTo>
                    <a:lnTo>
                      <a:pt x="1233487" y="1762125"/>
                    </a:lnTo>
                    <a:lnTo>
                      <a:pt x="1228725" y="1804987"/>
                    </a:lnTo>
                    <a:lnTo>
                      <a:pt x="981075" y="1840032"/>
                    </a:lnTo>
                    <a:lnTo>
                      <a:pt x="981075" y="2395537"/>
                    </a:lnTo>
                    <a:lnTo>
                      <a:pt x="1714500" y="2395537"/>
                    </a:lnTo>
                    <a:lnTo>
                      <a:pt x="1713104" y="1729889"/>
                    </a:lnTo>
                    <a:lnTo>
                      <a:pt x="1458969" y="1749620"/>
                    </a:lnTo>
                    <a:lnTo>
                      <a:pt x="1460439" y="1706515"/>
                    </a:lnTo>
                    <a:lnTo>
                      <a:pt x="1711490" y="1651197"/>
                    </a:lnTo>
                    <a:lnTo>
                      <a:pt x="1712961" y="1661752"/>
                    </a:lnTo>
                    <a:lnTo>
                      <a:pt x="1712676" y="1525533"/>
                    </a:lnTo>
                    <a:lnTo>
                      <a:pt x="1458970" y="1545231"/>
                    </a:lnTo>
                    <a:lnTo>
                      <a:pt x="1460399" y="1502129"/>
                    </a:lnTo>
                    <a:lnTo>
                      <a:pt x="1709290" y="1446979"/>
                    </a:lnTo>
                    <a:lnTo>
                      <a:pt x="1712561" y="1470526"/>
                    </a:lnTo>
                    <a:lnTo>
                      <a:pt x="1712253" y="1323855"/>
                    </a:lnTo>
                    <a:lnTo>
                      <a:pt x="1458971" y="1343520"/>
                    </a:lnTo>
                    <a:lnTo>
                      <a:pt x="1460400" y="1300418"/>
                    </a:lnTo>
                    <a:lnTo>
                      <a:pt x="1709291" y="1245268"/>
                    </a:lnTo>
                    <a:lnTo>
                      <a:pt x="1712131" y="1265716"/>
                    </a:lnTo>
                    <a:cubicBezTo>
                      <a:pt x="1711333" y="885085"/>
                      <a:pt x="1710535" y="504455"/>
                      <a:pt x="1709737" y="123825"/>
                    </a:cubicBezTo>
                    <a:lnTo>
                      <a:pt x="1458180" y="123825"/>
                    </a:lnTo>
                    <a:lnTo>
                      <a:pt x="1458180" y="0"/>
                    </a:lnTo>
                    <a:lnTo>
                      <a:pt x="1833562" y="0"/>
                    </a:lnTo>
                    <a:lnTo>
                      <a:pt x="1833562" y="2157412"/>
                    </a:lnTo>
                    <a:lnTo>
                      <a:pt x="2700337" y="2157412"/>
                    </a:lnTo>
                    <a:lnTo>
                      <a:pt x="2700337" y="2524125"/>
                    </a:lnTo>
                    <a:lnTo>
                      <a:pt x="0" y="2524125"/>
                    </a:lnTo>
                    <a:lnTo>
                      <a:pt x="0" y="2157412"/>
                    </a:lnTo>
                    <a:lnTo>
                      <a:pt x="852487" y="2157412"/>
                    </a:lnTo>
                    <a:close/>
                  </a:path>
                </a:pathLst>
              </a:custGeom>
              <a:solidFill>
                <a:srgbClr val="FF00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0" name="직사각형 39"/>
            <p:cNvSpPr/>
            <p:nvPr/>
          </p:nvSpPr>
          <p:spPr>
            <a:xfrm>
              <a:off x="5635521" y="3920533"/>
              <a:ext cx="1500187" cy="961200"/>
            </a:xfrm>
            <a:prstGeom prst="rect">
              <a:avLst/>
            </a:prstGeom>
            <a:solidFill>
              <a:schemeClr val="bg2">
                <a:lumMod val="50000"/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줄무늬가 있는 오른쪽 화살표 40"/>
            <p:cNvSpPr/>
            <p:nvPr/>
          </p:nvSpPr>
          <p:spPr>
            <a:xfrm rot="16200000">
              <a:off x="6145230" y="4099783"/>
              <a:ext cx="509348" cy="391898"/>
            </a:xfrm>
            <a:prstGeom prst="strip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204912" y="2325786"/>
            <a:ext cx="2531770" cy="3255318"/>
            <a:chOff x="899592" y="1556792"/>
            <a:chExt cx="2831028" cy="4368120"/>
          </a:xfrm>
        </p:grpSpPr>
        <p:grpSp>
          <p:nvGrpSpPr>
            <p:cNvPr id="33" name="그룹 32"/>
            <p:cNvGrpSpPr/>
            <p:nvPr/>
          </p:nvGrpSpPr>
          <p:grpSpPr>
            <a:xfrm>
              <a:off x="899592" y="1556792"/>
              <a:ext cx="2831028" cy="4368120"/>
              <a:chOff x="467544" y="-891480"/>
              <a:chExt cx="4657725" cy="7186613"/>
            </a:xfrm>
          </p:grpSpPr>
          <p:pic>
            <p:nvPicPr>
              <p:cNvPr id="37" name="Picture 4" descr="D:\IF Data\지식재산활용전략과제\영동엔지니어링\회의자료\해결안 스케치\1.ti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-891480"/>
                <a:ext cx="4657725" cy="71866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자유형 37"/>
              <p:cNvSpPr/>
              <p:nvPr/>
            </p:nvSpPr>
            <p:spPr>
              <a:xfrm>
                <a:off x="1414463" y="1090613"/>
                <a:ext cx="2700337" cy="2524125"/>
              </a:xfrm>
              <a:custGeom>
                <a:avLst/>
                <a:gdLst/>
                <a:ahLst/>
                <a:cxnLst/>
                <a:rect l="l" t="t" r="r" b="b"/>
                <a:pathLst>
                  <a:path w="2700337" h="2524125">
                    <a:moveTo>
                      <a:pt x="852487" y="0"/>
                    </a:moveTo>
                    <a:lnTo>
                      <a:pt x="1242156" y="0"/>
                    </a:lnTo>
                    <a:lnTo>
                      <a:pt x="1242156" y="123825"/>
                    </a:lnTo>
                    <a:lnTo>
                      <a:pt x="981075" y="123825"/>
                    </a:lnTo>
                    <a:lnTo>
                      <a:pt x="981075" y="1368371"/>
                    </a:lnTo>
                    <a:lnTo>
                      <a:pt x="1231104" y="1368371"/>
                    </a:lnTo>
                    <a:lnTo>
                      <a:pt x="1226342" y="1411233"/>
                    </a:lnTo>
                    <a:lnTo>
                      <a:pt x="981075" y="1445941"/>
                    </a:lnTo>
                    <a:lnTo>
                      <a:pt x="981075" y="1567160"/>
                    </a:lnTo>
                    <a:lnTo>
                      <a:pt x="1231105" y="1567160"/>
                    </a:lnTo>
                    <a:lnTo>
                      <a:pt x="1226343" y="1610022"/>
                    </a:lnTo>
                    <a:lnTo>
                      <a:pt x="981075" y="1644730"/>
                    </a:lnTo>
                    <a:lnTo>
                      <a:pt x="981075" y="1762125"/>
                    </a:lnTo>
                    <a:lnTo>
                      <a:pt x="1233487" y="1762125"/>
                    </a:lnTo>
                    <a:lnTo>
                      <a:pt x="1228725" y="1804987"/>
                    </a:lnTo>
                    <a:lnTo>
                      <a:pt x="981075" y="1840032"/>
                    </a:lnTo>
                    <a:lnTo>
                      <a:pt x="981075" y="2395537"/>
                    </a:lnTo>
                    <a:lnTo>
                      <a:pt x="1714500" y="2395537"/>
                    </a:lnTo>
                    <a:lnTo>
                      <a:pt x="1713104" y="1729889"/>
                    </a:lnTo>
                    <a:lnTo>
                      <a:pt x="1458969" y="1749620"/>
                    </a:lnTo>
                    <a:lnTo>
                      <a:pt x="1460439" y="1706515"/>
                    </a:lnTo>
                    <a:lnTo>
                      <a:pt x="1711490" y="1651197"/>
                    </a:lnTo>
                    <a:lnTo>
                      <a:pt x="1712961" y="1661752"/>
                    </a:lnTo>
                    <a:lnTo>
                      <a:pt x="1712676" y="1525533"/>
                    </a:lnTo>
                    <a:lnTo>
                      <a:pt x="1458970" y="1545231"/>
                    </a:lnTo>
                    <a:lnTo>
                      <a:pt x="1460399" y="1502129"/>
                    </a:lnTo>
                    <a:lnTo>
                      <a:pt x="1709290" y="1446979"/>
                    </a:lnTo>
                    <a:lnTo>
                      <a:pt x="1712561" y="1470526"/>
                    </a:lnTo>
                    <a:lnTo>
                      <a:pt x="1712253" y="1323855"/>
                    </a:lnTo>
                    <a:lnTo>
                      <a:pt x="1458971" y="1343520"/>
                    </a:lnTo>
                    <a:lnTo>
                      <a:pt x="1460400" y="1300418"/>
                    </a:lnTo>
                    <a:lnTo>
                      <a:pt x="1709291" y="1245268"/>
                    </a:lnTo>
                    <a:lnTo>
                      <a:pt x="1712131" y="1265716"/>
                    </a:lnTo>
                    <a:cubicBezTo>
                      <a:pt x="1711333" y="885085"/>
                      <a:pt x="1710535" y="504455"/>
                      <a:pt x="1709737" y="123825"/>
                    </a:cubicBezTo>
                    <a:lnTo>
                      <a:pt x="1458180" y="123825"/>
                    </a:lnTo>
                    <a:lnTo>
                      <a:pt x="1458180" y="0"/>
                    </a:lnTo>
                    <a:lnTo>
                      <a:pt x="1833562" y="0"/>
                    </a:lnTo>
                    <a:lnTo>
                      <a:pt x="1833562" y="2157412"/>
                    </a:lnTo>
                    <a:lnTo>
                      <a:pt x="2700337" y="2157412"/>
                    </a:lnTo>
                    <a:lnTo>
                      <a:pt x="2700337" y="2524125"/>
                    </a:lnTo>
                    <a:lnTo>
                      <a:pt x="0" y="2524125"/>
                    </a:lnTo>
                    <a:lnTo>
                      <a:pt x="0" y="2157412"/>
                    </a:lnTo>
                    <a:lnTo>
                      <a:pt x="852487" y="2157412"/>
                    </a:lnTo>
                    <a:close/>
                  </a:path>
                </a:pathLst>
              </a:custGeom>
              <a:solidFill>
                <a:srgbClr val="FF00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위로 구부러진 화살표 33"/>
            <p:cNvSpPr/>
            <p:nvPr/>
          </p:nvSpPr>
          <p:spPr>
            <a:xfrm>
              <a:off x="2140786" y="2996952"/>
              <a:ext cx="310012" cy="144016"/>
            </a:xfrm>
            <a:prstGeom prst="curved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1543050" y="4295731"/>
              <a:ext cx="1500187" cy="604881"/>
            </a:xfrm>
            <a:prstGeom prst="rect">
              <a:avLst/>
            </a:prstGeom>
            <a:solidFill>
              <a:schemeClr val="bg2">
                <a:lumMod val="50000"/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6" name="직선 화살표 연결선 35"/>
            <p:cNvCxnSpPr/>
            <p:nvPr/>
          </p:nvCxnSpPr>
          <p:spPr>
            <a:xfrm>
              <a:off x="2880142" y="2386335"/>
              <a:ext cx="0" cy="610617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943613" y="3077076"/>
            <a:ext cx="2712574" cy="227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/>
              <a:t>3</a:t>
            </a:r>
            <a:r>
              <a:rPr lang="ko-KR" altLang="en-US" sz="1050" dirty="0" smtClean="0"/>
              <a:t>차 살균처리조의 높이에 따라 최종 높이 결정</a:t>
            </a:r>
            <a:r>
              <a:rPr lang="en-US" altLang="ko-KR" sz="1050" dirty="0" smtClean="0"/>
              <a:t>?</a:t>
            </a:r>
            <a:endParaRPr lang="ko-KR" altLang="en-US" sz="1050" dirty="0"/>
          </a:p>
        </p:txBody>
      </p:sp>
      <p:sp>
        <p:nvSpPr>
          <p:cNvPr id="28" name="TextBox 27"/>
          <p:cNvSpPr txBox="1"/>
          <p:nvPr/>
        </p:nvSpPr>
        <p:spPr>
          <a:xfrm>
            <a:off x="2617598" y="4070099"/>
            <a:ext cx="2139924" cy="37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/>
              <a:t>내부 </a:t>
            </a:r>
            <a:r>
              <a:rPr lang="ko-KR" altLang="en-US" sz="1050" dirty="0" err="1" smtClean="0"/>
              <a:t>웜치에</a:t>
            </a:r>
            <a:r>
              <a:rPr lang="ko-KR" altLang="en-US" sz="1050" dirty="0" smtClean="0"/>
              <a:t> 전자석 적용으로 윤활 필요치 않음</a:t>
            </a:r>
            <a:r>
              <a:rPr lang="en-US" altLang="ko-KR" sz="1050" dirty="0" smtClean="0"/>
              <a:t>(</a:t>
            </a:r>
            <a:r>
              <a:rPr lang="ko-KR" altLang="en-US" sz="1050" dirty="0" smtClean="0"/>
              <a:t>자가부상</a:t>
            </a:r>
            <a:r>
              <a:rPr lang="en-US" altLang="ko-KR" sz="1050" dirty="0" smtClean="0"/>
              <a:t>)</a:t>
            </a:r>
            <a:endParaRPr lang="ko-KR" altLang="en-US" sz="1050" dirty="0"/>
          </a:p>
        </p:txBody>
      </p:sp>
      <p:sp>
        <p:nvSpPr>
          <p:cNvPr id="29" name="TextBox 28"/>
          <p:cNvSpPr txBox="1"/>
          <p:nvPr/>
        </p:nvSpPr>
        <p:spPr>
          <a:xfrm>
            <a:off x="2369817" y="3459768"/>
            <a:ext cx="298350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smtClean="0"/>
              <a:t>상하이동 가압몸체를 모터 회전축의 상부까지 </a:t>
            </a:r>
            <a:endParaRPr lang="en-US" altLang="ko-KR" sz="1050" dirty="0" smtClean="0"/>
          </a:p>
          <a:p>
            <a:r>
              <a:rPr lang="ko-KR" altLang="en-US" sz="1050" dirty="0" smtClean="0"/>
              <a:t>형성시켜 내관 내부 </a:t>
            </a:r>
            <a:r>
              <a:rPr lang="ko-KR" altLang="en-US" sz="1050" dirty="0" err="1" smtClean="0"/>
              <a:t>처리수와의</a:t>
            </a:r>
            <a:r>
              <a:rPr lang="ko-KR" altLang="en-US" sz="1050" dirty="0" smtClean="0"/>
              <a:t> 접촉을 차단</a:t>
            </a:r>
            <a:endParaRPr lang="en-US" altLang="ko-KR" sz="1050" dirty="0" smtClean="0"/>
          </a:p>
          <a:p>
            <a:r>
              <a:rPr lang="en-US" altLang="ko-KR" sz="1050" dirty="0" smtClean="0"/>
              <a:t>(</a:t>
            </a:r>
            <a:r>
              <a:rPr lang="ko-KR" altLang="en-US" sz="1050" dirty="0" smtClean="0"/>
              <a:t>윤활유 유출 방지</a:t>
            </a:r>
            <a:r>
              <a:rPr lang="en-US" altLang="ko-KR" sz="1050" dirty="0" smtClean="0"/>
              <a:t>)</a:t>
            </a:r>
            <a:endParaRPr lang="ko-KR" altLang="en-US" sz="1050" dirty="0"/>
          </a:p>
        </p:txBody>
      </p:sp>
      <p:cxnSp>
        <p:nvCxnSpPr>
          <p:cNvPr id="30" name="직선 화살표 연결선 29"/>
          <p:cNvCxnSpPr>
            <a:stCxn id="28" idx="1"/>
          </p:cNvCxnSpPr>
          <p:nvPr/>
        </p:nvCxnSpPr>
        <p:spPr>
          <a:xfrm flipH="1" flipV="1">
            <a:off x="1592146" y="3922619"/>
            <a:ext cx="1025452" cy="333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>
            <a:stCxn id="29" idx="1"/>
          </p:cNvCxnSpPr>
          <p:nvPr/>
        </p:nvCxnSpPr>
        <p:spPr>
          <a:xfrm flipH="1" flipV="1">
            <a:off x="1686028" y="3347927"/>
            <a:ext cx="683790" cy="4003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굽은 화살표 31"/>
          <p:cNvSpPr/>
          <p:nvPr/>
        </p:nvSpPr>
        <p:spPr>
          <a:xfrm rot="5400000">
            <a:off x="519964" y="3497655"/>
            <a:ext cx="273426" cy="576502"/>
          </a:xfrm>
          <a:prstGeom prst="bentArrow">
            <a:avLst>
              <a:gd name="adj1" fmla="val 16347"/>
              <a:gd name="adj2" fmla="val 25000"/>
              <a:gd name="adj3" fmla="val 25000"/>
              <a:gd name="adj4" fmla="val 43750"/>
            </a:avLst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61969" y="1747810"/>
            <a:ext cx="3646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- </a:t>
            </a:r>
            <a:r>
              <a:rPr lang="ko-KR" altLang="en-US" sz="1400" b="1" dirty="0" smtClean="0"/>
              <a:t>상부설치 방식은 높이 감소에 다소 불리</a:t>
            </a:r>
            <a:endParaRPr lang="en-US" altLang="ko-KR" sz="1400" b="1" dirty="0" smtClean="0"/>
          </a:p>
          <a:p>
            <a:r>
              <a:rPr lang="en-US" altLang="ko-KR" sz="1400" b="1" dirty="0" smtClean="0"/>
              <a:t>- </a:t>
            </a:r>
            <a:r>
              <a:rPr lang="ko-KR" altLang="en-US" sz="1400" b="1" dirty="0" smtClean="0"/>
              <a:t>유지보수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상하구동 몸체 내통과의 연결부위 누수문제 해결 필요</a:t>
            </a:r>
            <a:endParaRPr lang="ko-KR" altLang="en-US" sz="1400" b="1" dirty="0"/>
          </a:p>
        </p:txBody>
      </p:sp>
      <p:sp>
        <p:nvSpPr>
          <p:cNvPr id="46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32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45" name="직사각형 44"/>
          <p:cNvSpPr/>
          <p:nvPr/>
        </p:nvSpPr>
        <p:spPr bwMode="auto">
          <a:xfrm>
            <a:off x="204911" y="1777380"/>
            <a:ext cx="1666255" cy="45957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/>
              <a:t>해결아이템</a:t>
            </a:r>
            <a:r>
              <a:rPr lang="en-US" altLang="ko-KR" sz="1400" b="1" dirty="0"/>
              <a:t> </a:t>
            </a:r>
            <a:r>
              <a:rPr lang="en-US" altLang="ko-KR" sz="1400" b="1" dirty="0" smtClean="0"/>
              <a:t>1-2</a:t>
            </a:r>
            <a:endParaRPr lang="ko-KR" altLang="en-US" sz="1400" b="1" dirty="0"/>
          </a:p>
        </p:txBody>
      </p:sp>
      <p:sp>
        <p:nvSpPr>
          <p:cNvPr id="47" name="직사각형 46"/>
          <p:cNvSpPr/>
          <p:nvPr/>
        </p:nvSpPr>
        <p:spPr>
          <a:xfrm>
            <a:off x="107504" y="2247528"/>
            <a:ext cx="28803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한국공개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2012-0124561]</a:t>
            </a:r>
          </a:p>
          <a:p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웜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자기부상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엘리베이터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기술적용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13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41476"/>
            <a:ext cx="4024615" cy="283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직사각형 38"/>
          <p:cNvSpPr/>
          <p:nvPr/>
        </p:nvSpPr>
        <p:spPr bwMode="auto">
          <a:xfrm>
            <a:off x="4945533" y="2912826"/>
            <a:ext cx="2181340" cy="16078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3" name="직사각형 2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문제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해결방안 탐색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871167" y="1737648"/>
            <a:ext cx="438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주름관과</a:t>
            </a:r>
            <a:r>
              <a:rPr lang="ko-KR" altLang="en-US" sz="1400" b="1" dirty="0" smtClean="0"/>
              <a:t> 인장스프링의 탄성복원력을 이용한 해결책</a:t>
            </a:r>
            <a:endParaRPr lang="en-US" altLang="ko-KR" sz="1400" b="1" dirty="0" smtClean="0"/>
          </a:p>
        </p:txBody>
      </p:sp>
      <p:sp>
        <p:nvSpPr>
          <p:cNvPr id="97" name="직사각형 96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Solution </a:t>
            </a:r>
            <a:r>
              <a:rPr lang="en-US" altLang="ko-KR" sz="2800" b="1" dirty="0">
                <a:solidFill>
                  <a:schemeClr val="bg1"/>
                </a:solidFill>
              </a:rPr>
              <a:t>-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인위적 압축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자연적 이완 방식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94" y="3149000"/>
            <a:ext cx="1384854" cy="104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97660"/>
            <a:ext cx="1434852" cy="10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873" y="1756048"/>
            <a:ext cx="1647711" cy="116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867842" y="3304669"/>
            <a:ext cx="66946" cy="1356549"/>
            <a:chOff x="2544500" y="3038475"/>
            <a:chExt cx="66946" cy="1356549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500" y="3505572"/>
              <a:ext cx="66946" cy="430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직선 연결선 5"/>
            <p:cNvCxnSpPr/>
            <p:nvPr/>
          </p:nvCxnSpPr>
          <p:spPr>
            <a:xfrm>
              <a:off x="2585699" y="3038475"/>
              <a:ext cx="0" cy="484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2585699" y="3910062"/>
              <a:ext cx="0" cy="484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그룹 46"/>
          <p:cNvGrpSpPr/>
          <p:nvPr/>
        </p:nvGrpSpPr>
        <p:grpSpPr>
          <a:xfrm>
            <a:off x="1678980" y="3295144"/>
            <a:ext cx="66946" cy="1356549"/>
            <a:chOff x="2544500" y="3038475"/>
            <a:chExt cx="66946" cy="1356549"/>
          </a:xfrm>
        </p:grpSpPr>
        <p:pic>
          <p:nvPicPr>
            <p:cNvPr id="48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500" y="3505572"/>
              <a:ext cx="66946" cy="430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9" name="직선 연결선 48"/>
            <p:cNvCxnSpPr/>
            <p:nvPr/>
          </p:nvCxnSpPr>
          <p:spPr>
            <a:xfrm>
              <a:off x="2585699" y="3038475"/>
              <a:ext cx="0" cy="484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2585699" y="3910062"/>
              <a:ext cx="0" cy="484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981908" y="320987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 smtClean="0"/>
              <a:t>공기압</a:t>
            </a:r>
            <a:endParaRPr lang="en-US" altLang="ko-KR" sz="1200" b="1" dirty="0" smtClean="0"/>
          </a:p>
          <a:p>
            <a:pPr algn="ctr"/>
            <a:r>
              <a:rPr lang="ko-KR" altLang="en-US" sz="1200" b="1" dirty="0" smtClean="0"/>
              <a:t>주</a:t>
            </a:r>
            <a:r>
              <a:rPr lang="ko-KR" altLang="en-US" sz="1200" b="1" dirty="0"/>
              <a:t>입</a:t>
            </a:r>
          </a:p>
        </p:txBody>
      </p:sp>
      <p:sp>
        <p:nvSpPr>
          <p:cNvPr id="12" name="아래쪽 화살표 11"/>
          <p:cNvSpPr/>
          <p:nvPr/>
        </p:nvSpPr>
        <p:spPr bwMode="auto">
          <a:xfrm>
            <a:off x="1187624" y="3474209"/>
            <a:ext cx="288032" cy="503113"/>
          </a:xfrm>
          <a:prstGeom prst="down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51" name="아래쪽 화살표 50"/>
          <p:cNvSpPr/>
          <p:nvPr/>
        </p:nvSpPr>
        <p:spPr bwMode="auto">
          <a:xfrm rot="10800000">
            <a:off x="4063434" y="3538074"/>
            <a:ext cx="144017" cy="503113"/>
          </a:xfrm>
          <a:prstGeom prst="down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grpSp>
        <p:nvGrpSpPr>
          <p:cNvPr id="52" name="그룹 51"/>
          <p:cNvGrpSpPr/>
          <p:nvPr/>
        </p:nvGrpSpPr>
        <p:grpSpPr>
          <a:xfrm>
            <a:off x="3091582" y="3299047"/>
            <a:ext cx="66946" cy="1026001"/>
            <a:chOff x="2544500" y="3038475"/>
            <a:chExt cx="66946" cy="1026001"/>
          </a:xfrm>
        </p:grpSpPr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500" y="3302488"/>
              <a:ext cx="66946" cy="430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4" name="직선 연결선 53"/>
            <p:cNvCxnSpPr/>
            <p:nvPr/>
          </p:nvCxnSpPr>
          <p:spPr>
            <a:xfrm>
              <a:off x="2585699" y="3038475"/>
              <a:ext cx="0" cy="2882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>
              <a:off x="2585699" y="3698247"/>
              <a:ext cx="0" cy="36622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그룹 59"/>
          <p:cNvGrpSpPr/>
          <p:nvPr/>
        </p:nvGrpSpPr>
        <p:grpSpPr>
          <a:xfrm>
            <a:off x="3909070" y="3295144"/>
            <a:ext cx="66946" cy="1026001"/>
            <a:chOff x="2544500" y="3038475"/>
            <a:chExt cx="66946" cy="1026001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500" y="3302488"/>
              <a:ext cx="66946" cy="430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2" name="직선 연결선 61"/>
            <p:cNvCxnSpPr/>
            <p:nvPr/>
          </p:nvCxnSpPr>
          <p:spPr>
            <a:xfrm>
              <a:off x="2585699" y="3038475"/>
              <a:ext cx="0" cy="2882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>
              <a:off x="2585699" y="3698247"/>
              <a:ext cx="0" cy="36622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직사각형 18"/>
          <p:cNvSpPr/>
          <p:nvPr/>
        </p:nvSpPr>
        <p:spPr bwMode="auto">
          <a:xfrm>
            <a:off x="814040" y="4692174"/>
            <a:ext cx="1003324" cy="196101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800" b="1" smtClean="0"/>
              <a:t>여재</a:t>
            </a:r>
            <a:endParaRPr lang="ko-KR" altLang="en-US" sz="800" b="1" dirty="0" smtClean="0"/>
          </a:p>
        </p:txBody>
      </p:sp>
      <p:sp>
        <p:nvSpPr>
          <p:cNvPr id="65" name="직사각형 64"/>
          <p:cNvSpPr/>
          <p:nvPr/>
        </p:nvSpPr>
        <p:spPr bwMode="auto">
          <a:xfrm>
            <a:off x="3028307" y="4369188"/>
            <a:ext cx="1003324" cy="511969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800" b="1" smtClean="0"/>
              <a:t>여재</a:t>
            </a:r>
            <a:endParaRPr lang="ko-KR" altLang="en-US" sz="800" b="1" dirty="0" smtClean="0"/>
          </a:p>
        </p:txBody>
      </p:sp>
      <p:sp>
        <p:nvSpPr>
          <p:cNvPr id="66" name="TextBox 65"/>
          <p:cNvSpPr txBox="1"/>
          <p:nvPr/>
        </p:nvSpPr>
        <p:spPr>
          <a:xfrm>
            <a:off x="4135442" y="380117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 smtClean="0"/>
              <a:t>탄성복원력</a:t>
            </a:r>
            <a:endParaRPr lang="ko-KR" altLang="en-US" sz="1200" b="1" dirty="0"/>
          </a:p>
        </p:txBody>
      </p:sp>
      <p:sp>
        <p:nvSpPr>
          <p:cNvPr id="22" name="자유형 21"/>
          <p:cNvSpPr/>
          <p:nvPr/>
        </p:nvSpPr>
        <p:spPr>
          <a:xfrm>
            <a:off x="1409700" y="3095219"/>
            <a:ext cx="693420" cy="289560"/>
          </a:xfrm>
          <a:custGeom>
            <a:avLst/>
            <a:gdLst>
              <a:gd name="connsiteX0" fmla="*/ 693420 w 693420"/>
              <a:gd name="connsiteY0" fmla="*/ 0 h 289560"/>
              <a:gd name="connsiteX1" fmla="*/ 0 w 693420"/>
              <a:gd name="connsiteY1" fmla="*/ 0 h 289560"/>
              <a:gd name="connsiteX2" fmla="*/ 0 w 693420"/>
              <a:gd name="connsiteY2" fmla="*/ 289560 h 2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3420" h="289560">
                <a:moveTo>
                  <a:pt x="693420" y="0"/>
                </a:moveTo>
                <a:lnTo>
                  <a:pt x="0" y="0"/>
                </a:lnTo>
                <a:lnTo>
                  <a:pt x="0" y="289560"/>
                </a:ln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자유형 69"/>
          <p:cNvSpPr/>
          <p:nvPr/>
        </p:nvSpPr>
        <p:spPr>
          <a:xfrm>
            <a:off x="3621686" y="3102839"/>
            <a:ext cx="693420" cy="289560"/>
          </a:xfrm>
          <a:custGeom>
            <a:avLst/>
            <a:gdLst>
              <a:gd name="connsiteX0" fmla="*/ 693420 w 693420"/>
              <a:gd name="connsiteY0" fmla="*/ 0 h 289560"/>
              <a:gd name="connsiteX1" fmla="*/ 0 w 693420"/>
              <a:gd name="connsiteY1" fmla="*/ 0 h 289560"/>
              <a:gd name="connsiteX2" fmla="*/ 0 w 693420"/>
              <a:gd name="connsiteY2" fmla="*/ 289560 h 2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3420" h="289560">
                <a:moveTo>
                  <a:pt x="693420" y="0"/>
                </a:moveTo>
                <a:lnTo>
                  <a:pt x="0" y="0"/>
                </a:lnTo>
                <a:lnTo>
                  <a:pt x="0" y="289560"/>
                </a:lnTo>
              </a:path>
            </a:pathLst>
          </a:cu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/>
          <p:cNvSpPr txBox="1"/>
          <p:nvPr/>
        </p:nvSpPr>
        <p:spPr>
          <a:xfrm>
            <a:off x="4191550" y="315394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 smtClean="0"/>
              <a:t>공기압</a:t>
            </a:r>
            <a:endParaRPr lang="en-US" altLang="ko-KR" sz="1200" b="1" dirty="0" smtClean="0"/>
          </a:p>
          <a:p>
            <a:pPr algn="ctr"/>
            <a:r>
              <a:rPr lang="ko-KR" altLang="en-US" sz="1200" b="1" dirty="0" smtClean="0"/>
              <a:t>빼기</a:t>
            </a:r>
            <a:endParaRPr lang="ko-KR" altLang="en-US" sz="1200" b="1" dirty="0"/>
          </a:p>
        </p:txBody>
      </p:sp>
      <p:sp>
        <p:nvSpPr>
          <p:cNvPr id="72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33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37" name="직사각형 36"/>
          <p:cNvSpPr/>
          <p:nvPr/>
        </p:nvSpPr>
        <p:spPr bwMode="auto">
          <a:xfrm>
            <a:off x="204911" y="1777380"/>
            <a:ext cx="1666255" cy="45957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/>
              <a:t>해결아이템</a:t>
            </a:r>
            <a:r>
              <a:rPr lang="en-US" altLang="ko-KR" sz="1400" b="1" dirty="0"/>
              <a:t> </a:t>
            </a:r>
            <a:r>
              <a:rPr lang="en-US" altLang="ko-KR" sz="1400" b="1" dirty="0" smtClean="0"/>
              <a:t>2</a:t>
            </a:r>
            <a:endParaRPr lang="ko-KR" altLang="en-US" sz="1400" b="1" dirty="0"/>
          </a:p>
        </p:txBody>
      </p:sp>
      <p:sp>
        <p:nvSpPr>
          <p:cNvPr id="38" name="직사각형 37"/>
          <p:cNvSpPr/>
          <p:nvPr/>
        </p:nvSpPr>
        <p:spPr>
          <a:xfrm>
            <a:off x="4945534" y="2923885"/>
            <a:ext cx="2181340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한국공개 </a:t>
            </a:r>
            <a:r>
              <a:rPr lang="en-US" altLang="ko-KR" sz="1200" b="1" dirty="0"/>
              <a:t>2009-0057851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</a:p>
          <a:p>
            <a:pPr algn="just"/>
            <a:r>
              <a:rPr lang="en-US" altLang="ko-KR" sz="1200" b="1" dirty="0" smtClean="0"/>
              <a:t>‘</a:t>
            </a:r>
            <a:r>
              <a:rPr lang="ko-KR" altLang="en-US" sz="1000" b="1" dirty="0" err="1" smtClean="0"/>
              <a:t>수변전기기부</a:t>
            </a:r>
            <a:r>
              <a:rPr lang="ko-KR" altLang="en-US" sz="1000" b="1" dirty="0" smtClean="0"/>
              <a:t> </a:t>
            </a:r>
            <a:r>
              <a:rPr lang="ko-KR" altLang="en-US" sz="1000" b="1" dirty="0"/>
              <a:t>침수 방지용 </a:t>
            </a:r>
            <a:r>
              <a:rPr lang="ko-KR" altLang="en-US" sz="1000" b="1" dirty="0" err="1"/>
              <a:t>주름막커버</a:t>
            </a:r>
            <a:r>
              <a:rPr lang="ko-KR" altLang="en-US" sz="1000" b="1" dirty="0"/>
              <a:t> </a:t>
            </a:r>
            <a:r>
              <a:rPr lang="ko-KR" altLang="en-US" sz="1000" b="1" dirty="0" err="1" smtClean="0"/>
              <a:t>승하강장치</a:t>
            </a:r>
            <a:r>
              <a:rPr lang="en-US" altLang="ko-KR" sz="1000" b="1" dirty="0" smtClean="0"/>
              <a:t>’ </a:t>
            </a:r>
            <a:r>
              <a:rPr lang="ko-KR" altLang="en-US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기술적용</a:t>
            </a: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20" y="3583441"/>
            <a:ext cx="990767" cy="84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1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문제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해결방안 탐색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Solution -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자연적 압축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인위적 이완 방식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grpSp>
        <p:nvGrpSpPr>
          <p:cNvPr id="114" name="그룹 113"/>
          <p:cNvGrpSpPr/>
          <p:nvPr/>
        </p:nvGrpSpPr>
        <p:grpSpPr>
          <a:xfrm>
            <a:off x="2051720" y="2087689"/>
            <a:ext cx="6378439" cy="3434107"/>
            <a:chOff x="755576" y="2074673"/>
            <a:chExt cx="7873821" cy="4239211"/>
          </a:xfrm>
        </p:grpSpPr>
        <p:sp>
          <p:nvSpPr>
            <p:cNvPr id="6" name="직사각형 5"/>
            <p:cNvSpPr/>
            <p:nvPr/>
          </p:nvSpPr>
          <p:spPr>
            <a:xfrm>
              <a:off x="3804861" y="3913617"/>
              <a:ext cx="920337" cy="3026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0000"/>
                  </a:solidFill>
                  <a:latin typeface="+mn-ea"/>
                </a:rPr>
                <a:t>2.6cm </a:t>
              </a:r>
              <a:endParaRPr lang="ko-KR" altLang="en-US" sz="1050" b="1" dirty="0">
                <a:solidFill>
                  <a:srgbClr val="FF0000"/>
                </a:solidFill>
                <a:latin typeface="+mn-ea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1860993" y="2173424"/>
              <a:ext cx="896000" cy="735473"/>
              <a:chOff x="3748008" y="1106272"/>
              <a:chExt cx="896000" cy="882568"/>
            </a:xfrm>
          </p:grpSpPr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1440" y="1106272"/>
                <a:ext cx="882568" cy="882568"/>
              </a:xfrm>
              <a:prstGeom prst="rect">
                <a:avLst/>
              </a:prstGeom>
            </p:spPr>
          </p:pic>
          <p:sp>
            <p:nvSpPr>
              <p:cNvPr id="9" name="원통 8"/>
              <p:cNvSpPr/>
              <p:nvPr/>
            </p:nvSpPr>
            <p:spPr>
              <a:xfrm rot="14468768">
                <a:off x="3782326" y="1430546"/>
                <a:ext cx="321992" cy="390628"/>
              </a:xfrm>
              <a:prstGeom prst="can">
                <a:avLst>
                  <a:gd name="adj" fmla="val 60658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6010686" y="2074673"/>
              <a:ext cx="896000" cy="735473"/>
              <a:chOff x="3748008" y="1106272"/>
              <a:chExt cx="896000" cy="882568"/>
            </a:xfrm>
          </p:grpSpPr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1440" y="1106272"/>
                <a:ext cx="882568" cy="882568"/>
              </a:xfrm>
              <a:prstGeom prst="rect">
                <a:avLst/>
              </a:prstGeom>
            </p:spPr>
          </p:pic>
          <p:sp>
            <p:nvSpPr>
              <p:cNvPr id="12" name="원통 11"/>
              <p:cNvSpPr/>
              <p:nvPr/>
            </p:nvSpPr>
            <p:spPr>
              <a:xfrm rot="14468768">
                <a:off x="3782326" y="1430546"/>
                <a:ext cx="321992" cy="390628"/>
              </a:xfrm>
              <a:prstGeom prst="can">
                <a:avLst>
                  <a:gd name="adj" fmla="val 60658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6153012" y="4317098"/>
              <a:ext cx="269844" cy="1724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1012803" y="3982917"/>
              <a:ext cx="2204073" cy="10929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982757" y="3793603"/>
              <a:ext cx="269844" cy="17246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cxnSp>
          <p:nvCxnSpPr>
            <p:cNvPr id="16" name="직선 연결선 15"/>
            <p:cNvCxnSpPr/>
            <p:nvPr/>
          </p:nvCxnSpPr>
          <p:spPr>
            <a:xfrm flipH="1">
              <a:off x="2112674" y="2533463"/>
              <a:ext cx="20805" cy="1283202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직사각형 16"/>
            <p:cNvSpPr/>
            <p:nvPr/>
          </p:nvSpPr>
          <p:spPr>
            <a:xfrm>
              <a:off x="3278733" y="3769977"/>
              <a:ext cx="94080" cy="254390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852533" y="3769977"/>
              <a:ext cx="94080" cy="254390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" t="29878" r="65806" b="24337"/>
            <a:stretch/>
          </p:blipFill>
          <p:spPr>
            <a:xfrm>
              <a:off x="980312" y="4232328"/>
              <a:ext cx="2278465" cy="1952204"/>
            </a:xfrm>
            <a:prstGeom prst="rect">
              <a:avLst/>
            </a:prstGeom>
          </p:spPr>
        </p:pic>
        <p:cxnSp>
          <p:nvCxnSpPr>
            <p:cNvPr id="20" name="직선 연결선 19"/>
            <p:cNvCxnSpPr/>
            <p:nvPr/>
          </p:nvCxnSpPr>
          <p:spPr>
            <a:xfrm>
              <a:off x="899573" y="6253876"/>
              <a:ext cx="2426200" cy="0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그룹 20"/>
            <p:cNvGrpSpPr/>
            <p:nvPr/>
          </p:nvGrpSpPr>
          <p:grpSpPr>
            <a:xfrm>
              <a:off x="5036311" y="2833498"/>
              <a:ext cx="2520280" cy="3374354"/>
              <a:chOff x="5580112" y="2044072"/>
              <a:chExt cx="2520280" cy="4049225"/>
            </a:xfrm>
          </p:grpSpPr>
          <p:grpSp>
            <p:nvGrpSpPr>
              <p:cNvPr id="22" name="그룹 21"/>
              <p:cNvGrpSpPr/>
              <p:nvPr/>
            </p:nvGrpSpPr>
            <p:grpSpPr>
              <a:xfrm>
                <a:off x="5686706" y="5177667"/>
                <a:ext cx="2313503" cy="771612"/>
                <a:chOff x="9756576" y="3408849"/>
                <a:chExt cx="3456384" cy="884247"/>
              </a:xfrm>
            </p:grpSpPr>
            <p:pic>
              <p:nvPicPr>
                <p:cNvPr id="29" name="그림 2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4" t="52800" r="29838" b="24087"/>
                <a:stretch/>
              </p:blipFill>
              <p:spPr>
                <a:xfrm>
                  <a:off x="9756576" y="3408849"/>
                  <a:ext cx="2448272" cy="884247"/>
                </a:xfrm>
                <a:prstGeom prst="rect">
                  <a:avLst/>
                </a:prstGeom>
              </p:spPr>
            </p:pic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4" t="52800" r="29838" b="24087"/>
                <a:stretch/>
              </p:blipFill>
              <p:spPr>
                <a:xfrm>
                  <a:off x="10764688" y="3408849"/>
                  <a:ext cx="2448272" cy="884247"/>
                </a:xfrm>
                <a:prstGeom prst="rect">
                  <a:avLst/>
                </a:prstGeom>
              </p:spPr>
            </p:pic>
          </p:grpSp>
          <p:grpSp>
            <p:nvGrpSpPr>
              <p:cNvPr id="23" name="그룹 22"/>
              <p:cNvGrpSpPr/>
              <p:nvPr/>
            </p:nvGrpSpPr>
            <p:grpSpPr>
              <a:xfrm>
                <a:off x="5580112" y="2044072"/>
                <a:ext cx="2520280" cy="4049225"/>
                <a:chOff x="2554548" y="889983"/>
                <a:chExt cx="3890888" cy="5635361"/>
              </a:xfrm>
            </p:grpSpPr>
            <p:sp>
              <p:nvSpPr>
                <p:cNvPr id="25" name="직사각형 24"/>
                <p:cNvSpPr/>
                <p:nvPr/>
              </p:nvSpPr>
              <p:spPr>
                <a:xfrm>
                  <a:off x="4299424" y="4526887"/>
                  <a:ext cx="416594" cy="288032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cxnSp>
              <p:nvCxnSpPr>
                <p:cNvPr id="26" name="직선 연결선 25"/>
                <p:cNvCxnSpPr/>
                <p:nvPr/>
              </p:nvCxnSpPr>
              <p:spPr>
                <a:xfrm>
                  <a:off x="4444408" y="889983"/>
                  <a:ext cx="55586" cy="3631071"/>
                </a:xfrm>
                <a:prstGeom prst="line">
                  <a:avLst/>
                </a:prstGeom>
                <a:ln w="571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직사각형 26"/>
                <p:cNvSpPr/>
                <p:nvPr/>
              </p:nvSpPr>
              <p:spPr>
                <a:xfrm>
                  <a:off x="6300192" y="2276872"/>
                  <a:ext cx="145244" cy="4248472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28" name="직사각형 27"/>
                <p:cNvSpPr/>
                <p:nvPr/>
              </p:nvSpPr>
              <p:spPr>
                <a:xfrm>
                  <a:off x="2554548" y="2276872"/>
                  <a:ext cx="145244" cy="4248472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</p:grpSp>
          <p:cxnSp>
            <p:nvCxnSpPr>
              <p:cNvPr id="24" name="직선 연결선 23"/>
              <p:cNvCxnSpPr/>
              <p:nvPr/>
            </p:nvCxnSpPr>
            <p:spPr>
              <a:xfrm>
                <a:off x="5602184" y="6021288"/>
                <a:ext cx="2426200" cy="0"/>
              </a:xfrm>
              <a:prstGeom prst="line">
                <a:avLst/>
              </a:prstGeom>
              <a:ln w="762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모서리가 둥근 직사각형 30"/>
            <p:cNvSpPr/>
            <p:nvPr/>
          </p:nvSpPr>
          <p:spPr>
            <a:xfrm>
              <a:off x="1012803" y="4100625"/>
              <a:ext cx="2204073" cy="10929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1007701" y="3864327"/>
              <a:ext cx="2204073" cy="10929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3" name="모서리가 둥근 직사각형 32"/>
            <p:cNvSpPr/>
            <p:nvPr/>
          </p:nvSpPr>
          <p:spPr>
            <a:xfrm>
              <a:off x="5185430" y="5333670"/>
              <a:ext cx="2204073" cy="10929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5185430" y="5451377"/>
              <a:ext cx="2204073" cy="10929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5" name="모서리가 둥근 직사각형 34"/>
            <p:cNvSpPr/>
            <p:nvPr/>
          </p:nvSpPr>
          <p:spPr>
            <a:xfrm>
              <a:off x="5180328" y="5215080"/>
              <a:ext cx="2204073" cy="10929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5208503" y="4526707"/>
              <a:ext cx="2204073" cy="109296"/>
            </a:xfrm>
            <a:prstGeom prst="roundRect">
              <a:avLst/>
            </a:prstGeom>
            <a:solidFill>
              <a:schemeClr val="bg1">
                <a:lumMod val="75000"/>
                <a:alpha val="38824"/>
              </a:schemeClr>
            </a:solidFill>
            <a:ln>
              <a:solidFill>
                <a:srgbClr val="00B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7" name="모서리가 둥근 직사각형 36"/>
            <p:cNvSpPr/>
            <p:nvPr/>
          </p:nvSpPr>
          <p:spPr>
            <a:xfrm>
              <a:off x="5208503" y="4644414"/>
              <a:ext cx="2204073" cy="109296"/>
            </a:xfrm>
            <a:prstGeom prst="roundRect">
              <a:avLst/>
            </a:prstGeom>
            <a:solidFill>
              <a:schemeClr val="bg1">
                <a:lumMod val="75000"/>
                <a:alpha val="38824"/>
              </a:schemeClr>
            </a:solidFill>
            <a:ln>
              <a:solidFill>
                <a:srgbClr val="00B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5203401" y="4408117"/>
              <a:ext cx="2204073" cy="109296"/>
            </a:xfrm>
            <a:prstGeom prst="roundRect">
              <a:avLst/>
            </a:prstGeom>
            <a:solidFill>
              <a:schemeClr val="bg1">
                <a:lumMod val="75000"/>
                <a:alpha val="38824"/>
              </a:schemeClr>
            </a:solidFill>
            <a:ln>
              <a:solidFill>
                <a:srgbClr val="00B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cxnSp>
          <p:nvCxnSpPr>
            <p:cNvPr id="39" name="직선 연결선 38"/>
            <p:cNvCxnSpPr/>
            <p:nvPr/>
          </p:nvCxnSpPr>
          <p:spPr>
            <a:xfrm>
              <a:off x="6886217" y="5568955"/>
              <a:ext cx="13045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>
              <a:off x="6886217" y="4776546"/>
              <a:ext cx="13045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6908519" y="6193870"/>
              <a:ext cx="13045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/>
            <p:nvPr/>
          </p:nvCxnSpPr>
          <p:spPr>
            <a:xfrm>
              <a:off x="2860303" y="4213650"/>
              <a:ext cx="13045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>
              <a:off x="2868757" y="6193870"/>
              <a:ext cx="13045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/>
            <p:cNvCxnSpPr/>
            <p:nvPr/>
          </p:nvCxnSpPr>
          <p:spPr>
            <a:xfrm>
              <a:off x="7997093" y="4753710"/>
              <a:ext cx="0" cy="81524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화살표 연결선 44"/>
            <p:cNvCxnSpPr/>
            <p:nvPr/>
          </p:nvCxnSpPr>
          <p:spPr>
            <a:xfrm>
              <a:off x="7997093" y="5533796"/>
              <a:ext cx="0" cy="65073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화살표 연결선 45"/>
            <p:cNvCxnSpPr/>
            <p:nvPr/>
          </p:nvCxnSpPr>
          <p:spPr>
            <a:xfrm>
              <a:off x="3948877" y="4213649"/>
              <a:ext cx="0" cy="197088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자유형 46"/>
            <p:cNvSpPr/>
            <p:nvPr/>
          </p:nvSpPr>
          <p:spPr>
            <a:xfrm>
              <a:off x="755576" y="4891794"/>
              <a:ext cx="2823526" cy="381303"/>
            </a:xfrm>
            <a:custGeom>
              <a:avLst/>
              <a:gdLst>
                <a:gd name="connsiteX0" fmla="*/ 29818 w 2823526"/>
                <a:gd name="connsiteY0" fmla="*/ 397566 h 715618"/>
                <a:gd name="connsiteX1" fmla="*/ 79514 w 2823526"/>
                <a:gd name="connsiteY1" fmla="*/ 367748 h 715618"/>
                <a:gd name="connsiteX2" fmla="*/ 159027 w 2823526"/>
                <a:gd name="connsiteY2" fmla="*/ 357809 h 715618"/>
                <a:gd name="connsiteX3" fmla="*/ 228600 w 2823526"/>
                <a:gd name="connsiteY3" fmla="*/ 337931 h 715618"/>
                <a:gd name="connsiteX4" fmla="*/ 308114 w 2823526"/>
                <a:gd name="connsiteY4" fmla="*/ 298174 h 715618"/>
                <a:gd name="connsiteX5" fmla="*/ 337931 w 2823526"/>
                <a:gd name="connsiteY5" fmla="*/ 288235 h 715618"/>
                <a:gd name="connsiteX6" fmla="*/ 487018 w 2823526"/>
                <a:gd name="connsiteY6" fmla="*/ 298174 h 715618"/>
                <a:gd name="connsiteX7" fmla="*/ 576470 w 2823526"/>
                <a:gd name="connsiteY7" fmla="*/ 308114 h 715618"/>
                <a:gd name="connsiteX8" fmla="*/ 795131 w 2823526"/>
                <a:gd name="connsiteY8" fmla="*/ 298174 h 715618"/>
                <a:gd name="connsiteX9" fmla="*/ 874644 w 2823526"/>
                <a:gd name="connsiteY9" fmla="*/ 308114 h 715618"/>
                <a:gd name="connsiteX10" fmla="*/ 954157 w 2823526"/>
                <a:gd name="connsiteY10" fmla="*/ 327992 h 715618"/>
                <a:gd name="connsiteX11" fmla="*/ 1003853 w 2823526"/>
                <a:gd name="connsiteY11" fmla="*/ 318053 h 715618"/>
                <a:gd name="connsiteX12" fmla="*/ 1063487 w 2823526"/>
                <a:gd name="connsiteY12" fmla="*/ 298174 h 715618"/>
                <a:gd name="connsiteX13" fmla="*/ 1113183 w 2823526"/>
                <a:gd name="connsiteY13" fmla="*/ 318053 h 715618"/>
                <a:gd name="connsiteX14" fmla="*/ 1143000 w 2823526"/>
                <a:gd name="connsiteY14" fmla="*/ 327992 h 715618"/>
                <a:gd name="connsiteX15" fmla="*/ 1222514 w 2823526"/>
                <a:gd name="connsiteY15" fmla="*/ 318053 h 715618"/>
                <a:gd name="connsiteX16" fmla="*/ 1302027 w 2823526"/>
                <a:gd name="connsiteY16" fmla="*/ 278296 h 715618"/>
                <a:gd name="connsiteX17" fmla="*/ 1331844 w 2823526"/>
                <a:gd name="connsiteY17" fmla="*/ 258418 h 715618"/>
                <a:gd name="connsiteX18" fmla="*/ 1361661 w 2823526"/>
                <a:gd name="connsiteY18" fmla="*/ 248479 h 715618"/>
                <a:gd name="connsiteX19" fmla="*/ 1600200 w 2823526"/>
                <a:gd name="connsiteY19" fmla="*/ 228600 h 715618"/>
                <a:gd name="connsiteX20" fmla="*/ 1699592 w 2823526"/>
                <a:gd name="connsiteY20" fmla="*/ 198783 h 715618"/>
                <a:gd name="connsiteX21" fmla="*/ 1759227 w 2823526"/>
                <a:gd name="connsiteY21" fmla="*/ 159027 h 715618"/>
                <a:gd name="connsiteX22" fmla="*/ 1818861 w 2823526"/>
                <a:gd name="connsiteY22" fmla="*/ 178905 h 715618"/>
                <a:gd name="connsiteX23" fmla="*/ 1878496 w 2823526"/>
                <a:gd name="connsiteY23" fmla="*/ 168966 h 715618"/>
                <a:gd name="connsiteX24" fmla="*/ 1938131 w 2823526"/>
                <a:gd name="connsiteY24" fmla="*/ 149087 h 715618"/>
                <a:gd name="connsiteX25" fmla="*/ 1967948 w 2823526"/>
                <a:gd name="connsiteY25" fmla="*/ 139148 h 715618"/>
                <a:gd name="connsiteX26" fmla="*/ 2077279 w 2823526"/>
                <a:gd name="connsiteY26" fmla="*/ 119270 h 715618"/>
                <a:gd name="connsiteX27" fmla="*/ 2126974 w 2823526"/>
                <a:gd name="connsiteY27" fmla="*/ 109331 h 715618"/>
                <a:gd name="connsiteX28" fmla="*/ 2156792 w 2823526"/>
                <a:gd name="connsiteY28" fmla="*/ 89453 h 715618"/>
                <a:gd name="connsiteX29" fmla="*/ 2186609 w 2823526"/>
                <a:gd name="connsiteY29" fmla="*/ 109331 h 715618"/>
                <a:gd name="connsiteX30" fmla="*/ 2216427 w 2823526"/>
                <a:gd name="connsiteY30" fmla="*/ 119270 h 715618"/>
                <a:gd name="connsiteX31" fmla="*/ 2295940 w 2823526"/>
                <a:gd name="connsiteY31" fmla="*/ 79514 h 715618"/>
                <a:gd name="connsiteX32" fmla="*/ 2335696 w 2823526"/>
                <a:gd name="connsiteY32" fmla="*/ 89453 h 715618"/>
                <a:gd name="connsiteX33" fmla="*/ 2365514 w 2823526"/>
                <a:gd name="connsiteY33" fmla="*/ 119270 h 715618"/>
                <a:gd name="connsiteX34" fmla="*/ 2395331 w 2823526"/>
                <a:gd name="connsiteY34" fmla="*/ 109331 h 715618"/>
                <a:gd name="connsiteX35" fmla="*/ 2454966 w 2823526"/>
                <a:gd name="connsiteY35" fmla="*/ 79514 h 715618"/>
                <a:gd name="connsiteX36" fmla="*/ 2504661 w 2823526"/>
                <a:gd name="connsiteY36" fmla="*/ 39757 h 715618"/>
                <a:gd name="connsiteX37" fmla="*/ 2584174 w 2823526"/>
                <a:gd name="connsiteY37" fmla="*/ 29818 h 715618"/>
                <a:gd name="connsiteX38" fmla="*/ 2623931 w 2823526"/>
                <a:gd name="connsiteY38" fmla="*/ 19879 h 715618"/>
                <a:gd name="connsiteX39" fmla="*/ 2703444 w 2823526"/>
                <a:gd name="connsiteY39" fmla="*/ 9940 h 715618"/>
                <a:gd name="connsiteX40" fmla="*/ 2743200 w 2823526"/>
                <a:gd name="connsiteY40" fmla="*/ 0 h 715618"/>
                <a:gd name="connsiteX41" fmla="*/ 2812774 w 2823526"/>
                <a:gd name="connsiteY41" fmla="*/ 29818 h 715618"/>
                <a:gd name="connsiteX42" fmla="*/ 2812774 w 2823526"/>
                <a:gd name="connsiteY42" fmla="*/ 89453 h 715618"/>
                <a:gd name="connsiteX43" fmla="*/ 2753140 w 2823526"/>
                <a:gd name="connsiteY43" fmla="*/ 109331 h 715618"/>
                <a:gd name="connsiteX44" fmla="*/ 2723322 w 2823526"/>
                <a:gd name="connsiteY44" fmla="*/ 119270 h 715618"/>
                <a:gd name="connsiteX45" fmla="*/ 2703444 w 2823526"/>
                <a:gd name="connsiteY45" fmla="*/ 159027 h 715618"/>
                <a:gd name="connsiteX46" fmla="*/ 2673627 w 2823526"/>
                <a:gd name="connsiteY46" fmla="*/ 178905 h 715618"/>
                <a:gd name="connsiteX47" fmla="*/ 2484783 w 2823526"/>
                <a:gd name="connsiteY47" fmla="*/ 208722 h 715618"/>
                <a:gd name="connsiteX48" fmla="*/ 2325757 w 2823526"/>
                <a:gd name="connsiteY48" fmla="*/ 218661 h 715618"/>
                <a:gd name="connsiteX49" fmla="*/ 2256183 w 2823526"/>
                <a:gd name="connsiteY49" fmla="*/ 238540 h 715618"/>
                <a:gd name="connsiteX50" fmla="*/ 2226366 w 2823526"/>
                <a:gd name="connsiteY50" fmla="*/ 258418 h 715618"/>
                <a:gd name="connsiteX51" fmla="*/ 2166731 w 2823526"/>
                <a:gd name="connsiteY51" fmla="*/ 278296 h 715618"/>
                <a:gd name="connsiteX52" fmla="*/ 2136914 w 2823526"/>
                <a:gd name="connsiteY52" fmla="*/ 288235 h 715618"/>
                <a:gd name="connsiteX53" fmla="*/ 2077279 w 2823526"/>
                <a:gd name="connsiteY53" fmla="*/ 308114 h 715618"/>
                <a:gd name="connsiteX54" fmla="*/ 2047461 w 2823526"/>
                <a:gd name="connsiteY54" fmla="*/ 318053 h 715618"/>
                <a:gd name="connsiteX55" fmla="*/ 1997766 w 2823526"/>
                <a:gd name="connsiteY55" fmla="*/ 327992 h 715618"/>
                <a:gd name="connsiteX56" fmla="*/ 1938131 w 2823526"/>
                <a:gd name="connsiteY56" fmla="*/ 337931 h 715618"/>
                <a:gd name="connsiteX57" fmla="*/ 1590261 w 2823526"/>
                <a:gd name="connsiteY57" fmla="*/ 357809 h 715618"/>
                <a:gd name="connsiteX58" fmla="*/ 1500809 w 2823526"/>
                <a:gd name="connsiteY58" fmla="*/ 387627 h 715618"/>
                <a:gd name="connsiteX59" fmla="*/ 1470992 w 2823526"/>
                <a:gd name="connsiteY59" fmla="*/ 397566 h 715618"/>
                <a:gd name="connsiteX60" fmla="*/ 1401418 w 2823526"/>
                <a:gd name="connsiteY60" fmla="*/ 427383 h 715618"/>
                <a:gd name="connsiteX61" fmla="*/ 1341783 w 2823526"/>
                <a:gd name="connsiteY61" fmla="*/ 447261 h 715618"/>
                <a:gd name="connsiteX62" fmla="*/ 1252331 w 2823526"/>
                <a:gd name="connsiteY62" fmla="*/ 457200 h 715618"/>
                <a:gd name="connsiteX63" fmla="*/ 685800 w 2823526"/>
                <a:gd name="connsiteY63" fmla="*/ 447261 h 715618"/>
                <a:gd name="connsiteX64" fmla="*/ 467140 w 2823526"/>
                <a:gd name="connsiteY64" fmla="*/ 427383 h 715618"/>
                <a:gd name="connsiteX65" fmla="*/ 288235 w 2823526"/>
                <a:gd name="connsiteY65" fmla="*/ 437322 h 715618"/>
                <a:gd name="connsiteX66" fmla="*/ 238540 w 2823526"/>
                <a:gd name="connsiteY66" fmla="*/ 467140 h 715618"/>
                <a:gd name="connsiteX67" fmla="*/ 208722 w 2823526"/>
                <a:gd name="connsiteY67" fmla="*/ 477079 h 715618"/>
                <a:gd name="connsiteX68" fmla="*/ 168966 w 2823526"/>
                <a:gd name="connsiteY68" fmla="*/ 566531 h 715618"/>
                <a:gd name="connsiteX69" fmla="*/ 159027 w 2823526"/>
                <a:gd name="connsiteY69" fmla="*/ 596348 h 715618"/>
                <a:gd name="connsiteX70" fmla="*/ 139148 w 2823526"/>
                <a:gd name="connsiteY70" fmla="*/ 626166 h 715618"/>
                <a:gd name="connsiteX71" fmla="*/ 89453 w 2823526"/>
                <a:gd name="connsiteY71" fmla="*/ 705679 h 715618"/>
                <a:gd name="connsiteX72" fmla="*/ 59635 w 2823526"/>
                <a:gd name="connsiteY72" fmla="*/ 715618 h 715618"/>
                <a:gd name="connsiteX73" fmla="*/ 39757 w 2823526"/>
                <a:gd name="connsiteY73" fmla="*/ 566531 h 715618"/>
                <a:gd name="connsiteX74" fmla="*/ 19879 w 2823526"/>
                <a:gd name="connsiteY74" fmla="*/ 506896 h 715618"/>
                <a:gd name="connsiteX75" fmla="*/ 0 w 2823526"/>
                <a:gd name="connsiteY75" fmla="*/ 437322 h 715618"/>
                <a:gd name="connsiteX76" fmla="*/ 69574 w 2823526"/>
                <a:gd name="connsiteY76" fmla="*/ 387627 h 715618"/>
                <a:gd name="connsiteX77" fmla="*/ 99392 w 2823526"/>
                <a:gd name="connsiteY77" fmla="*/ 377687 h 71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823526" h="715618">
                  <a:moveTo>
                    <a:pt x="29818" y="397566"/>
                  </a:moveTo>
                  <a:cubicBezTo>
                    <a:pt x="46383" y="387627"/>
                    <a:pt x="61050" y="373429"/>
                    <a:pt x="79514" y="367748"/>
                  </a:cubicBezTo>
                  <a:cubicBezTo>
                    <a:pt x="105043" y="359893"/>
                    <a:pt x="132680" y="362200"/>
                    <a:pt x="159027" y="357809"/>
                  </a:cubicBezTo>
                  <a:cubicBezTo>
                    <a:pt x="183987" y="353649"/>
                    <a:pt x="204968" y="345808"/>
                    <a:pt x="228600" y="337931"/>
                  </a:cubicBezTo>
                  <a:cubicBezTo>
                    <a:pt x="263296" y="303237"/>
                    <a:pt x="239589" y="321016"/>
                    <a:pt x="308114" y="298174"/>
                  </a:cubicBezTo>
                  <a:lnTo>
                    <a:pt x="337931" y="288235"/>
                  </a:lnTo>
                  <a:lnTo>
                    <a:pt x="487018" y="298174"/>
                  </a:lnTo>
                  <a:cubicBezTo>
                    <a:pt x="516915" y="300666"/>
                    <a:pt x="546469" y="308114"/>
                    <a:pt x="576470" y="308114"/>
                  </a:cubicBezTo>
                  <a:cubicBezTo>
                    <a:pt x="649432" y="308114"/>
                    <a:pt x="722244" y="301487"/>
                    <a:pt x="795131" y="298174"/>
                  </a:cubicBezTo>
                  <a:cubicBezTo>
                    <a:pt x="821635" y="301487"/>
                    <a:pt x="848391" y="303191"/>
                    <a:pt x="874644" y="308114"/>
                  </a:cubicBezTo>
                  <a:cubicBezTo>
                    <a:pt x="901496" y="313149"/>
                    <a:pt x="954157" y="327992"/>
                    <a:pt x="954157" y="327992"/>
                  </a:cubicBezTo>
                  <a:cubicBezTo>
                    <a:pt x="970722" y="324679"/>
                    <a:pt x="987555" y="322498"/>
                    <a:pt x="1003853" y="318053"/>
                  </a:cubicBezTo>
                  <a:cubicBezTo>
                    <a:pt x="1024068" y="312540"/>
                    <a:pt x="1063487" y="298174"/>
                    <a:pt x="1063487" y="298174"/>
                  </a:cubicBezTo>
                  <a:cubicBezTo>
                    <a:pt x="1080052" y="304800"/>
                    <a:pt x="1096478" y="311788"/>
                    <a:pt x="1113183" y="318053"/>
                  </a:cubicBezTo>
                  <a:cubicBezTo>
                    <a:pt x="1122993" y="321732"/>
                    <a:pt x="1132523" y="327992"/>
                    <a:pt x="1143000" y="327992"/>
                  </a:cubicBezTo>
                  <a:cubicBezTo>
                    <a:pt x="1169711" y="327992"/>
                    <a:pt x="1196009" y="321366"/>
                    <a:pt x="1222514" y="318053"/>
                  </a:cubicBezTo>
                  <a:cubicBezTo>
                    <a:pt x="1249018" y="304801"/>
                    <a:pt x="1277371" y="294733"/>
                    <a:pt x="1302027" y="278296"/>
                  </a:cubicBezTo>
                  <a:cubicBezTo>
                    <a:pt x="1311966" y="271670"/>
                    <a:pt x="1321160" y="263760"/>
                    <a:pt x="1331844" y="258418"/>
                  </a:cubicBezTo>
                  <a:cubicBezTo>
                    <a:pt x="1341215" y="253733"/>
                    <a:pt x="1351248" y="249636"/>
                    <a:pt x="1361661" y="248479"/>
                  </a:cubicBezTo>
                  <a:cubicBezTo>
                    <a:pt x="1440962" y="239668"/>
                    <a:pt x="1520687" y="235226"/>
                    <a:pt x="1600200" y="228600"/>
                  </a:cubicBezTo>
                  <a:cubicBezTo>
                    <a:pt x="1628735" y="221467"/>
                    <a:pt x="1675394" y="210882"/>
                    <a:pt x="1699592" y="198783"/>
                  </a:cubicBezTo>
                  <a:cubicBezTo>
                    <a:pt x="1720961" y="188099"/>
                    <a:pt x="1759227" y="159027"/>
                    <a:pt x="1759227" y="159027"/>
                  </a:cubicBezTo>
                  <a:cubicBezTo>
                    <a:pt x="1779105" y="165653"/>
                    <a:pt x="1798193" y="182350"/>
                    <a:pt x="1818861" y="178905"/>
                  </a:cubicBezTo>
                  <a:cubicBezTo>
                    <a:pt x="1838739" y="175592"/>
                    <a:pt x="1858945" y="173854"/>
                    <a:pt x="1878496" y="168966"/>
                  </a:cubicBezTo>
                  <a:cubicBezTo>
                    <a:pt x="1898824" y="163884"/>
                    <a:pt x="1918253" y="155713"/>
                    <a:pt x="1938131" y="149087"/>
                  </a:cubicBezTo>
                  <a:cubicBezTo>
                    <a:pt x="1948070" y="145774"/>
                    <a:pt x="1957675" y="141203"/>
                    <a:pt x="1967948" y="139148"/>
                  </a:cubicBezTo>
                  <a:cubicBezTo>
                    <a:pt x="2090715" y="114595"/>
                    <a:pt x="1937385" y="144705"/>
                    <a:pt x="2077279" y="119270"/>
                  </a:cubicBezTo>
                  <a:cubicBezTo>
                    <a:pt x="2093900" y="116248"/>
                    <a:pt x="2110409" y="112644"/>
                    <a:pt x="2126974" y="109331"/>
                  </a:cubicBezTo>
                  <a:cubicBezTo>
                    <a:pt x="2136913" y="102705"/>
                    <a:pt x="2144847" y="89453"/>
                    <a:pt x="2156792" y="89453"/>
                  </a:cubicBezTo>
                  <a:cubicBezTo>
                    <a:pt x="2168737" y="89453"/>
                    <a:pt x="2175925" y="103989"/>
                    <a:pt x="2186609" y="109331"/>
                  </a:cubicBezTo>
                  <a:cubicBezTo>
                    <a:pt x="2195980" y="114016"/>
                    <a:pt x="2206488" y="115957"/>
                    <a:pt x="2216427" y="119270"/>
                  </a:cubicBezTo>
                  <a:cubicBezTo>
                    <a:pt x="2284951" y="96429"/>
                    <a:pt x="2261244" y="114208"/>
                    <a:pt x="2295940" y="79514"/>
                  </a:cubicBezTo>
                  <a:cubicBezTo>
                    <a:pt x="2309192" y="82827"/>
                    <a:pt x="2323836" y="82676"/>
                    <a:pt x="2335696" y="89453"/>
                  </a:cubicBezTo>
                  <a:cubicBezTo>
                    <a:pt x="2347900" y="96427"/>
                    <a:pt x="2352179" y="114825"/>
                    <a:pt x="2365514" y="119270"/>
                  </a:cubicBezTo>
                  <a:cubicBezTo>
                    <a:pt x="2375453" y="122583"/>
                    <a:pt x="2385960" y="114016"/>
                    <a:pt x="2395331" y="109331"/>
                  </a:cubicBezTo>
                  <a:cubicBezTo>
                    <a:pt x="2472397" y="70798"/>
                    <a:pt x="2380020" y="104495"/>
                    <a:pt x="2454966" y="79514"/>
                  </a:cubicBezTo>
                  <a:cubicBezTo>
                    <a:pt x="2467308" y="67171"/>
                    <a:pt x="2487420" y="44459"/>
                    <a:pt x="2504661" y="39757"/>
                  </a:cubicBezTo>
                  <a:cubicBezTo>
                    <a:pt x="2530430" y="32729"/>
                    <a:pt x="2557827" y="34209"/>
                    <a:pt x="2584174" y="29818"/>
                  </a:cubicBezTo>
                  <a:cubicBezTo>
                    <a:pt x="2597648" y="27572"/>
                    <a:pt x="2610457" y="22125"/>
                    <a:pt x="2623931" y="19879"/>
                  </a:cubicBezTo>
                  <a:cubicBezTo>
                    <a:pt x="2650278" y="15488"/>
                    <a:pt x="2676940" y="13253"/>
                    <a:pt x="2703444" y="9940"/>
                  </a:cubicBezTo>
                  <a:cubicBezTo>
                    <a:pt x="2716696" y="6627"/>
                    <a:pt x="2729540" y="0"/>
                    <a:pt x="2743200" y="0"/>
                  </a:cubicBezTo>
                  <a:cubicBezTo>
                    <a:pt x="2775289" y="0"/>
                    <a:pt x="2788429" y="13588"/>
                    <a:pt x="2812774" y="29818"/>
                  </a:cubicBezTo>
                  <a:cubicBezTo>
                    <a:pt x="2817872" y="45110"/>
                    <a:pt x="2834183" y="74161"/>
                    <a:pt x="2812774" y="89453"/>
                  </a:cubicBezTo>
                  <a:cubicBezTo>
                    <a:pt x="2795724" y="101632"/>
                    <a:pt x="2773018" y="102705"/>
                    <a:pt x="2753140" y="109331"/>
                  </a:cubicBezTo>
                  <a:lnTo>
                    <a:pt x="2723322" y="119270"/>
                  </a:lnTo>
                  <a:cubicBezTo>
                    <a:pt x="2716696" y="132522"/>
                    <a:pt x="2712929" y="147645"/>
                    <a:pt x="2703444" y="159027"/>
                  </a:cubicBezTo>
                  <a:cubicBezTo>
                    <a:pt x="2695797" y="168204"/>
                    <a:pt x="2684543" y="174054"/>
                    <a:pt x="2673627" y="178905"/>
                  </a:cubicBezTo>
                  <a:cubicBezTo>
                    <a:pt x="2604329" y="209704"/>
                    <a:pt x="2570321" y="202823"/>
                    <a:pt x="2484783" y="208722"/>
                  </a:cubicBezTo>
                  <a:lnTo>
                    <a:pt x="2325757" y="218661"/>
                  </a:lnTo>
                  <a:cubicBezTo>
                    <a:pt x="2313011" y="221847"/>
                    <a:pt x="2270447" y="231408"/>
                    <a:pt x="2256183" y="238540"/>
                  </a:cubicBezTo>
                  <a:cubicBezTo>
                    <a:pt x="2245499" y="243882"/>
                    <a:pt x="2237282" y="253567"/>
                    <a:pt x="2226366" y="258418"/>
                  </a:cubicBezTo>
                  <a:cubicBezTo>
                    <a:pt x="2207218" y="266928"/>
                    <a:pt x="2186609" y="271670"/>
                    <a:pt x="2166731" y="278296"/>
                  </a:cubicBezTo>
                  <a:lnTo>
                    <a:pt x="2136914" y="288235"/>
                  </a:lnTo>
                  <a:lnTo>
                    <a:pt x="2077279" y="308114"/>
                  </a:lnTo>
                  <a:cubicBezTo>
                    <a:pt x="2067340" y="311427"/>
                    <a:pt x="2057734" y="315998"/>
                    <a:pt x="2047461" y="318053"/>
                  </a:cubicBezTo>
                  <a:lnTo>
                    <a:pt x="1997766" y="327992"/>
                  </a:lnTo>
                  <a:cubicBezTo>
                    <a:pt x="1977939" y="331597"/>
                    <a:pt x="1958230" y="336460"/>
                    <a:pt x="1938131" y="337931"/>
                  </a:cubicBezTo>
                  <a:cubicBezTo>
                    <a:pt x="1822295" y="346407"/>
                    <a:pt x="1590261" y="357809"/>
                    <a:pt x="1590261" y="357809"/>
                  </a:cubicBezTo>
                  <a:lnTo>
                    <a:pt x="1500809" y="387627"/>
                  </a:lnTo>
                  <a:cubicBezTo>
                    <a:pt x="1490870" y="390940"/>
                    <a:pt x="1479709" y="391755"/>
                    <a:pt x="1470992" y="397566"/>
                  </a:cubicBezTo>
                  <a:cubicBezTo>
                    <a:pt x="1423685" y="429103"/>
                    <a:pt x="1459764" y="409879"/>
                    <a:pt x="1401418" y="427383"/>
                  </a:cubicBezTo>
                  <a:cubicBezTo>
                    <a:pt x="1381348" y="433404"/>
                    <a:pt x="1362608" y="444947"/>
                    <a:pt x="1341783" y="447261"/>
                  </a:cubicBezTo>
                  <a:lnTo>
                    <a:pt x="1252331" y="457200"/>
                  </a:lnTo>
                  <a:lnTo>
                    <a:pt x="685800" y="447261"/>
                  </a:lnTo>
                  <a:cubicBezTo>
                    <a:pt x="534130" y="443162"/>
                    <a:pt x="561930" y="446341"/>
                    <a:pt x="467140" y="427383"/>
                  </a:cubicBezTo>
                  <a:cubicBezTo>
                    <a:pt x="407505" y="430696"/>
                    <a:pt x="347693" y="431659"/>
                    <a:pt x="288235" y="437322"/>
                  </a:cubicBezTo>
                  <a:cubicBezTo>
                    <a:pt x="243609" y="441572"/>
                    <a:pt x="271120" y="447592"/>
                    <a:pt x="238540" y="467140"/>
                  </a:cubicBezTo>
                  <a:cubicBezTo>
                    <a:pt x="229556" y="472530"/>
                    <a:pt x="218661" y="473766"/>
                    <a:pt x="208722" y="477079"/>
                  </a:cubicBezTo>
                  <a:cubicBezTo>
                    <a:pt x="177221" y="524331"/>
                    <a:pt x="192622" y="495563"/>
                    <a:pt x="168966" y="566531"/>
                  </a:cubicBezTo>
                  <a:cubicBezTo>
                    <a:pt x="165653" y="576470"/>
                    <a:pt x="164838" y="587631"/>
                    <a:pt x="159027" y="596348"/>
                  </a:cubicBezTo>
                  <a:lnTo>
                    <a:pt x="139148" y="626166"/>
                  </a:lnTo>
                  <a:cubicBezTo>
                    <a:pt x="121019" y="680553"/>
                    <a:pt x="133553" y="683628"/>
                    <a:pt x="89453" y="705679"/>
                  </a:cubicBezTo>
                  <a:cubicBezTo>
                    <a:pt x="80082" y="710364"/>
                    <a:pt x="69574" y="712305"/>
                    <a:pt x="59635" y="715618"/>
                  </a:cubicBezTo>
                  <a:cubicBezTo>
                    <a:pt x="31403" y="630920"/>
                    <a:pt x="72185" y="761098"/>
                    <a:pt x="39757" y="566531"/>
                  </a:cubicBezTo>
                  <a:cubicBezTo>
                    <a:pt x="36312" y="545863"/>
                    <a:pt x="24961" y="527224"/>
                    <a:pt x="19879" y="506896"/>
                  </a:cubicBezTo>
                  <a:cubicBezTo>
                    <a:pt x="7399" y="456976"/>
                    <a:pt x="14260" y="480099"/>
                    <a:pt x="0" y="437322"/>
                  </a:cubicBezTo>
                  <a:cubicBezTo>
                    <a:pt x="16567" y="387627"/>
                    <a:pt x="1" y="410819"/>
                    <a:pt x="69574" y="387627"/>
                  </a:cubicBezTo>
                  <a:lnTo>
                    <a:pt x="99392" y="377687"/>
                  </a:lnTo>
                </a:path>
              </a:pathLst>
            </a:custGeom>
            <a:solidFill>
              <a:schemeClr val="bg1"/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3588837" y="5071649"/>
              <a:ext cx="920337" cy="32049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FF0000"/>
                  </a:solidFill>
                  <a:latin typeface="+mn-ea"/>
                </a:rPr>
                <a:t>160cm </a:t>
              </a:r>
              <a:endParaRPr lang="ko-KR" altLang="en-US" sz="1200" b="1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7709060" y="4993736"/>
              <a:ext cx="920337" cy="32049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FF0000"/>
                  </a:solidFill>
                  <a:latin typeface="+mn-ea"/>
                </a:rPr>
                <a:t>40cm </a:t>
              </a:r>
              <a:endParaRPr lang="ko-KR" altLang="en-US" sz="1200" b="1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709060" y="5731721"/>
              <a:ext cx="920337" cy="32049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FF0000"/>
                  </a:solidFill>
                  <a:latin typeface="+mn-ea"/>
                </a:rPr>
                <a:t>30cm </a:t>
              </a:r>
              <a:endParaRPr lang="ko-KR" altLang="en-US" sz="1200" b="1" dirty="0">
                <a:solidFill>
                  <a:srgbClr val="FF0000"/>
                </a:solidFill>
                <a:latin typeface="+mn-ea"/>
              </a:endParaRPr>
            </a:p>
          </p:txBody>
        </p:sp>
        <p:cxnSp>
          <p:nvCxnSpPr>
            <p:cNvPr id="51" name="직선 화살표 연결선 50"/>
            <p:cNvCxnSpPr/>
            <p:nvPr/>
          </p:nvCxnSpPr>
          <p:spPr>
            <a:xfrm>
              <a:off x="6412917" y="3133531"/>
              <a:ext cx="0" cy="32106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화살표 연결선 51"/>
            <p:cNvCxnSpPr/>
            <p:nvPr/>
          </p:nvCxnSpPr>
          <p:spPr>
            <a:xfrm>
              <a:off x="2292693" y="3073524"/>
              <a:ext cx="0" cy="32106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직사각형 52"/>
            <p:cNvSpPr/>
            <p:nvPr/>
          </p:nvSpPr>
          <p:spPr>
            <a:xfrm>
              <a:off x="5114937" y="3935698"/>
              <a:ext cx="2400403" cy="2198165"/>
            </a:xfrm>
            <a:prstGeom prst="rect">
              <a:avLst/>
            </a:prstGeom>
            <a:solidFill>
              <a:srgbClr val="4F81BD">
                <a:alpha val="16078"/>
              </a:srgbClr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4" name="자유형 53"/>
            <p:cNvSpPr/>
            <p:nvPr/>
          </p:nvSpPr>
          <p:spPr>
            <a:xfrm>
              <a:off x="4900749" y="4012367"/>
              <a:ext cx="2823526" cy="381303"/>
            </a:xfrm>
            <a:custGeom>
              <a:avLst/>
              <a:gdLst>
                <a:gd name="connsiteX0" fmla="*/ 29818 w 2823526"/>
                <a:gd name="connsiteY0" fmla="*/ 397566 h 715618"/>
                <a:gd name="connsiteX1" fmla="*/ 79514 w 2823526"/>
                <a:gd name="connsiteY1" fmla="*/ 367748 h 715618"/>
                <a:gd name="connsiteX2" fmla="*/ 159027 w 2823526"/>
                <a:gd name="connsiteY2" fmla="*/ 357809 h 715618"/>
                <a:gd name="connsiteX3" fmla="*/ 228600 w 2823526"/>
                <a:gd name="connsiteY3" fmla="*/ 337931 h 715618"/>
                <a:gd name="connsiteX4" fmla="*/ 308114 w 2823526"/>
                <a:gd name="connsiteY4" fmla="*/ 298174 h 715618"/>
                <a:gd name="connsiteX5" fmla="*/ 337931 w 2823526"/>
                <a:gd name="connsiteY5" fmla="*/ 288235 h 715618"/>
                <a:gd name="connsiteX6" fmla="*/ 487018 w 2823526"/>
                <a:gd name="connsiteY6" fmla="*/ 298174 h 715618"/>
                <a:gd name="connsiteX7" fmla="*/ 576470 w 2823526"/>
                <a:gd name="connsiteY7" fmla="*/ 308114 h 715618"/>
                <a:gd name="connsiteX8" fmla="*/ 795131 w 2823526"/>
                <a:gd name="connsiteY8" fmla="*/ 298174 h 715618"/>
                <a:gd name="connsiteX9" fmla="*/ 874644 w 2823526"/>
                <a:gd name="connsiteY9" fmla="*/ 308114 h 715618"/>
                <a:gd name="connsiteX10" fmla="*/ 954157 w 2823526"/>
                <a:gd name="connsiteY10" fmla="*/ 327992 h 715618"/>
                <a:gd name="connsiteX11" fmla="*/ 1003853 w 2823526"/>
                <a:gd name="connsiteY11" fmla="*/ 318053 h 715618"/>
                <a:gd name="connsiteX12" fmla="*/ 1063487 w 2823526"/>
                <a:gd name="connsiteY12" fmla="*/ 298174 h 715618"/>
                <a:gd name="connsiteX13" fmla="*/ 1113183 w 2823526"/>
                <a:gd name="connsiteY13" fmla="*/ 318053 h 715618"/>
                <a:gd name="connsiteX14" fmla="*/ 1143000 w 2823526"/>
                <a:gd name="connsiteY14" fmla="*/ 327992 h 715618"/>
                <a:gd name="connsiteX15" fmla="*/ 1222514 w 2823526"/>
                <a:gd name="connsiteY15" fmla="*/ 318053 h 715618"/>
                <a:gd name="connsiteX16" fmla="*/ 1302027 w 2823526"/>
                <a:gd name="connsiteY16" fmla="*/ 278296 h 715618"/>
                <a:gd name="connsiteX17" fmla="*/ 1331844 w 2823526"/>
                <a:gd name="connsiteY17" fmla="*/ 258418 h 715618"/>
                <a:gd name="connsiteX18" fmla="*/ 1361661 w 2823526"/>
                <a:gd name="connsiteY18" fmla="*/ 248479 h 715618"/>
                <a:gd name="connsiteX19" fmla="*/ 1600200 w 2823526"/>
                <a:gd name="connsiteY19" fmla="*/ 228600 h 715618"/>
                <a:gd name="connsiteX20" fmla="*/ 1699592 w 2823526"/>
                <a:gd name="connsiteY20" fmla="*/ 198783 h 715618"/>
                <a:gd name="connsiteX21" fmla="*/ 1759227 w 2823526"/>
                <a:gd name="connsiteY21" fmla="*/ 159027 h 715618"/>
                <a:gd name="connsiteX22" fmla="*/ 1818861 w 2823526"/>
                <a:gd name="connsiteY22" fmla="*/ 178905 h 715618"/>
                <a:gd name="connsiteX23" fmla="*/ 1878496 w 2823526"/>
                <a:gd name="connsiteY23" fmla="*/ 168966 h 715618"/>
                <a:gd name="connsiteX24" fmla="*/ 1938131 w 2823526"/>
                <a:gd name="connsiteY24" fmla="*/ 149087 h 715618"/>
                <a:gd name="connsiteX25" fmla="*/ 1967948 w 2823526"/>
                <a:gd name="connsiteY25" fmla="*/ 139148 h 715618"/>
                <a:gd name="connsiteX26" fmla="*/ 2077279 w 2823526"/>
                <a:gd name="connsiteY26" fmla="*/ 119270 h 715618"/>
                <a:gd name="connsiteX27" fmla="*/ 2126974 w 2823526"/>
                <a:gd name="connsiteY27" fmla="*/ 109331 h 715618"/>
                <a:gd name="connsiteX28" fmla="*/ 2156792 w 2823526"/>
                <a:gd name="connsiteY28" fmla="*/ 89453 h 715618"/>
                <a:gd name="connsiteX29" fmla="*/ 2186609 w 2823526"/>
                <a:gd name="connsiteY29" fmla="*/ 109331 h 715618"/>
                <a:gd name="connsiteX30" fmla="*/ 2216427 w 2823526"/>
                <a:gd name="connsiteY30" fmla="*/ 119270 h 715618"/>
                <a:gd name="connsiteX31" fmla="*/ 2295940 w 2823526"/>
                <a:gd name="connsiteY31" fmla="*/ 79514 h 715618"/>
                <a:gd name="connsiteX32" fmla="*/ 2335696 w 2823526"/>
                <a:gd name="connsiteY32" fmla="*/ 89453 h 715618"/>
                <a:gd name="connsiteX33" fmla="*/ 2365514 w 2823526"/>
                <a:gd name="connsiteY33" fmla="*/ 119270 h 715618"/>
                <a:gd name="connsiteX34" fmla="*/ 2395331 w 2823526"/>
                <a:gd name="connsiteY34" fmla="*/ 109331 h 715618"/>
                <a:gd name="connsiteX35" fmla="*/ 2454966 w 2823526"/>
                <a:gd name="connsiteY35" fmla="*/ 79514 h 715618"/>
                <a:gd name="connsiteX36" fmla="*/ 2504661 w 2823526"/>
                <a:gd name="connsiteY36" fmla="*/ 39757 h 715618"/>
                <a:gd name="connsiteX37" fmla="*/ 2584174 w 2823526"/>
                <a:gd name="connsiteY37" fmla="*/ 29818 h 715618"/>
                <a:gd name="connsiteX38" fmla="*/ 2623931 w 2823526"/>
                <a:gd name="connsiteY38" fmla="*/ 19879 h 715618"/>
                <a:gd name="connsiteX39" fmla="*/ 2703444 w 2823526"/>
                <a:gd name="connsiteY39" fmla="*/ 9940 h 715618"/>
                <a:gd name="connsiteX40" fmla="*/ 2743200 w 2823526"/>
                <a:gd name="connsiteY40" fmla="*/ 0 h 715618"/>
                <a:gd name="connsiteX41" fmla="*/ 2812774 w 2823526"/>
                <a:gd name="connsiteY41" fmla="*/ 29818 h 715618"/>
                <a:gd name="connsiteX42" fmla="*/ 2812774 w 2823526"/>
                <a:gd name="connsiteY42" fmla="*/ 89453 h 715618"/>
                <a:gd name="connsiteX43" fmla="*/ 2753140 w 2823526"/>
                <a:gd name="connsiteY43" fmla="*/ 109331 h 715618"/>
                <a:gd name="connsiteX44" fmla="*/ 2723322 w 2823526"/>
                <a:gd name="connsiteY44" fmla="*/ 119270 h 715618"/>
                <a:gd name="connsiteX45" fmla="*/ 2703444 w 2823526"/>
                <a:gd name="connsiteY45" fmla="*/ 159027 h 715618"/>
                <a:gd name="connsiteX46" fmla="*/ 2673627 w 2823526"/>
                <a:gd name="connsiteY46" fmla="*/ 178905 h 715618"/>
                <a:gd name="connsiteX47" fmla="*/ 2484783 w 2823526"/>
                <a:gd name="connsiteY47" fmla="*/ 208722 h 715618"/>
                <a:gd name="connsiteX48" fmla="*/ 2325757 w 2823526"/>
                <a:gd name="connsiteY48" fmla="*/ 218661 h 715618"/>
                <a:gd name="connsiteX49" fmla="*/ 2256183 w 2823526"/>
                <a:gd name="connsiteY49" fmla="*/ 238540 h 715618"/>
                <a:gd name="connsiteX50" fmla="*/ 2226366 w 2823526"/>
                <a:gd name="connsiteY50" fmla="*/ 258418 h 715618"/>
                <a:gd name="connsiteX51" fmla="*/ 2166731 w 2823526"/>
                <a:gd name="connsiteY51" fmla="*/ 278296 h 715618"/>
                <a:gd name="connsiteX52" fmla="*/ 2136914 w 2823526"/>
                <a:gd name="connsiteY52" fmla="*/ 288235 h 715618"/>
                <a:gd name="connsiteX53" fmla="*/ 2077279 w 2823526"/>
                <a:gd name="connsiteY53" fmla="*/ 308114 h 715618"/>
                <a:gd name="connsiteX54" fmla="*/ 2047461 w 2823526"/>
                <a:gd name="connsiteY54" fmla="*/ 318053 h 715618"/>
                <a:gd name="connsiteX55" fmla="*/ 1997766 w 2823526"/>
                <a:gd name="connsiteY55" fmla="*/ 327992 h 715618"/>
                <a:gd name="connsiteX56" fmla="*/ 1938131 w 2823526"/>
                <a:gd name="connsiteY56" fmla="*/ 337931 h 715618"/>
                <a:gd name="connsiteX57" fmla="*/ 1590261 w 2823526"/>
                <a:gd name="connsiteY57" fmla="*/ 357809 h 715618"/>
                <a:gd name="connsiteX58" fmla="*/ 1500809 w 2823526"/>
                <a:gd name="connsiteY58" fmla="*/ 387627 h 715618"/>
                <a:gd name="connsiteX59" fmla="*/ 1470992 w 2823526"/>
                <a:gd name="connsiteY59" fmla="*/ 397566 h 715618"/>
                <a:gd name="connsiteX60" fmla="*/ 1401418 w 2823526"/>
                <a:gd name="connsiteY60" fmla="*/ 427383 h 715618"/>
                <a:gd name="connsiteX61" fmla="*/ 1341783 w 2823526"/>
                <a:gd name="connsiteY61" fmla="*/ 447261 h 715618"/>
                <a:gd name="connsiteX62" fmla="*/ 1252331 w 2823526"/>
                <a:gd name="connsiteY62" fmla="*/ 457200 h 715618"/>
                <a:gd name="connsiteX63" fmla="*/ 685800 w 2823526"/>
                <a:gd name="connsiteY63" fmla="*/ 447261 h 715618"/>
                <a:gd name="connsiteX64" fmla="*/ 467140 w 2823526"/>
                <a:gd name="connsiteY64" fmla="*/ 427383 h 715618"/>
                <a:gd name="connsiteX65" fmla="*/ 288235 w 2823526"/>
                <a:gd name="connsiteY65" fmla="*/ 437322 h 715618"/>
                <a:gd name="connsiteX66" fmla="*/ 238540 w 2823526"/>
                <a:gd name="connsiteY66" fmla="*/ 467140 h 715618"/>
                <a:gd name="connsiteX67" fmla="*/ 208722 w 2823526"/>
                <a:gd name="connsiteY67" fmla="*/ 477079 h 715618"/>
                <a:gd name="connsiteX68" fmla="*/ 168966 w 2823526"/>
                <a:gd name="connsiteY68" fmla="*/ 566531 h 715618"/>
                <a:gd name="connsiteX69" fmla="*/ 159027 w 2823526"/>
                <a:gd name="connsiteY69" fmla="*/ 596348 h 715618"/>
                <a:gd name="connsiteX70" fmla="*/ 139148 w 2823526"/>
                <a:gd name="connsiteY70" fmla="*/ 626166 h 715618"/>
                <a:gd name="connsiteX71" fmla="*/ 89453 w 2823526"/>
                <a:gd name="connsiteY71" fmla="*/ 705679 h 715618"/>
                <a:gd name="connsiteX72" fmla="*/ 59635 w 2823526"/>
                <a:gd name="connsiteY72" fmla="*/ 715618 h 715618"/>
                <a:gd name="connsiteX73" fmla="*/ 39757 w 2823526"/>
                <a:gd name="connsiteY73" fmla="*/ 566531 h 715618"/>
                <a:gd name="connsiteX74" fmla="*/ 19879 w 2823526"/>
                <a:gd name="connsiteY74" fmla="*/ 506896 h 715618"/>
                <a:gd name="connsiteX75" fmla="*/ 0 w 2823526"/>
                <a:gd name="connsiteY75" fmla="*/ 437322 h 715618"/>
                <a:gd name="connsiteX76" fmla="*/ 69574 w 2823526"/>
                <a:gd name="connsiteY76" fmla="*/ 387627 h 715618"/>
                <a:gd name="connsiteX77" fmla="*/ 99392 w 2823526"/>
                <a:gd name="connsiteY77" fmla="*/ 377687 h 71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823526" h="715618">
                  <a:moveTo>
                    <a:pt x="29818" y="397566"/>
                  </a:moveTo>
                  <a:cubicBezTo>
                    <a:pt x="46383" y="387627"/>
                    <a:pt x="61050" y="373429"/>
                    <a:pt x="79514" y="367748"/>
                  </a:cubicBezTo>
                  <a:cubicBezTo>
                    <a:pt x="105043" y="359893"/>
                    <a:pt x="132680" y="362200"/>
                    <a:pt x="159027" y="357809"/>
                  </a:cubicBezTo>
                  <a:cubicBezTo>
                    <a:pt x="183987" y="353649"/>
                    <a:pt x="204968" y="345808"/>
                    <a:pt x="228600" y="337931"/>
                  </a:cubicBezTo>
                  <a:cubicBezTo>
                    <a:pt x="263296" y="303237"/>
                    <a:pt x="239589" y="321016"/>
                    <a:pt x="308114" y="298174"/>
                  </a:cubicBezTo>
                  <a:lnTo>
                    <a:pt x="337931" y="288235"/>
                  </a:lnTo>
                  <a:lnTo>
                    <a:pt x="487018" y="298174"/>
                  </a:lnTo>
                  <a:cubicBezTo>
                    <a:pt x="516915" y="300666"/>
                    <a:pt x="546469" y="308114"/>
                    <a:pt x="576470" y="308114"/>
                  </a:cubicBezTo>
                  <a:cubicBezTo>
                    <a:pt x="649432" y="308114"/>
                    <a:pt x="722244" y="301487"/>
                    <a:pt x="795131" y="298174"/>
                  </a:cubicBezTo>
                  <a:cubicBezTo>
                    <a:pt x="821635" y="301487"/>
                    <a:pt x="848391" y="303191"/>
                    <a:pt x="874644" y="308114"/>
                  </a:cubicBezTo>
                  <a:cubicBezTo>
                    <a:pt x="901496" y="313149"/>
                    <a:pt x="954157" y="327992"/>
                    <a:pt x="954157" y="327992"/>
                  </a:cubicBezTo>
                  <a:cubicBezTo>
                    <a:pt x="970722" y="324679"/>
                    <a:pt x="987555" y="322498"/>
                    <a:pt x="1003853" y="318053"/>
                  </a:cubicBezTo>
                  <a:cubicBezTo>
                    <a:pt x="1024068" y="312540"/>
                    <a:pt x="1063487" y="298174"/>
                    <a:pt x="1063487" y="298174"/>
                  </a:cubicBezTo>
                  <a:cubicBezTo>
                    <a:pt x="1080052" y="304800"/>
                    <a:pt x="1096478" y="311788"/>
                    <a:pt x="1113183" y="318053"/>
                  </a:cubicBezTo>
                  <a:cubicBezTo>
                    <a:pt x="1122993" y="321732"/>
                    <a:pt x="1132523" y="327992"/>
                    <a:pt x="1143000" y="327992"/>
                  </a:cubicBezTo>
                  <a:cubicBezTo>
                    <a:pt x="1169711" y="327992"/>
                    <a:pt x="1196009" y="321366"/>
                    <a:pt x="1222514" y="318053"/>
                  </a:cubicBezTo>
                  <a:cubicBezTo>
                    <a:pt x="1249018" y="304801"/>
                    <a:pt x="1277371" y="294733"/>
                    <a:pt x="1302027" y="278296"/>
                  </a:cubicBezTo>
                  <a:cubicBezTo>
                    <a:pt x="1311966" y="271670"/>
                    <a:pt x="1321160" y="263760"/>
                    <a:pt x="1331844" y="258418"/>
                  </a:cubicBezTo>
                  <a:cubicBezTo>
                    <a:pt x="1341215" y="253733"/>
                    <a:pt x="1351248" y="249636"/>
                    <a:pt x="1361661" y="248479"/>
                  </a:cubicBezTo>
                  <a:cubicBezTo>
                    <a:pt x="1440962" y="239668"/>
                    <a:pt x="1520687" y="235226"/>
                    <a:pt x="1600200" y="228600"/>
                  </a:cubicBezTo>
                  <a:cubicBezTo>
                    <a:pt x="1628735" y="221467"/>
                    <a:pt x="1675394" y="210882"/>
                    <a:pt x="1699592" y="198783"/>
                  </a:cubicBezTo>
                  <a:cubicBezTo>
                    <a:pt x="1720961" y="188099"/>
                    <a:pt x="1759227" y="159027"/>
                    <a:pt x="1759227" y="159027"/>
                  </a:cubicBezTo>
                  <a:cubicBezTo>
                    <a:pt x="1779105" y="165653"/>
                    <a:pt x="1798193" y="182350"/>
                    <a:pt x="1818861" y="178905"/>
                  </a:cubicBezTo>
                  <a:cubicBezTo>
                    <a:pt x="1838739" y="175592"/>
                    <a:pt x="1858945" y="173854"/>
                    <a:pt x="1878496" y="168966"/>
                  </a:cubicBezTo>
                  <a:cubicBezTo>
                    <a:pt x="1898824" y="163884"/>
                    <a:pt x="1918253" y="155713"/>
                    <a:pt x="1938131" y="149087"/>
                  </a:cubicBezTo>
                  <a:cubicBezTo>
                    <a:pt x="1948070" y="145774"/>
                    <a:pt x="1957675" y="141203"/>
                    <a:pt x="1967948" y="139148"/>
                  </a:cubicBezTo>
                  <a:cubicBezTo>
                    <a:pt x="2090715" y="114595"/>
                    <a:pt x="1937385" y="144705"/>
                    <a:pt x="2077279" y="119270"/>
                  </a:cubicBezTo>
                  <a:cubicBezTo>
                    <a:pt x="2093900" y="116248"/>
                    <a:pt x="2110409" y="112644"/>
                    <a:pt x="2126974" y="109331"/>
                  </a:cubicBezTo>
                  <a:cubicBezTo>
                    <a:pt x="2136913" y="102705"/>
                    <a:pt x="2144847" y="89453"/>
                    <a:pt x="2156792" y="89453"/>
                  </a:cubicBezTo>
                  <a:cubicBezTo>
                    <a:pt x="2168737" y="89453"/>
                    <a:pt x="2175925" y="103989"/>
                    <a:pt x="2186609" y="109331"/>
                  </a:cubicBezTo>
                  <a:cubicBezTo>
                    <a:pt x="2195980" y="114016"/>
                    <a:pt x="2206488" y="115957"/>
                    <a:pt x="2216427" y="119270"/>
                  </a:cubicBezTo>
                  <a:cubicBezTo>
                    <a:pt x="2284951" y="96429"/>
                    <a:pt x="2261244" y="114208"/>
                    <a:pt x="2295940" y="79514"/>
                  </a:cubicBezTo>
                  <a:cubicBezTo>
                    <a:pt x="2309192" y="82827"/>
                    <a:pt x="2323836" y="82676"/>
                    <a:pt x="2335696" y="89453"/>
                  </a:cubicBezTo>
                  <a:cubicBezTo>
                    <a:pt x="2347900" y="96427"/>
                    <a:pt x="2352179" y="114825"/>
                    <a:pt x="2365514" y="119270"/>
                  </a:cubicBezTo>
                  <a:cubicBezTo>
                    <a:pt x="2375453" y="122583"/>
                    <a:pt x="2385960" y="114016"/>
                    <a:pt x="2395331" y="109331"/>
                  </a:cubicBezTo>
                  <a:cubicBezTo>
                    <a:pt x="2472397" y="70798"/>
                    <a:pt x="2380020" y="104495"/>
                    <a:pt x="2454966" y="79514"/>
                  </a:cubicBezTo>
                  <a:cubicBezTo>
                    <a:pt x="2467308" y="67171"/>
                    <a:pt x="2487420" y="44459"/>
                    <a:pt x="2504661" y="39757"/>
                  </a:cubicBezTo>
                  <a:cubicBezTo>
                    <a:pt x="2530430" y="32729"/>
                    <a:pt x="2557827" y="34209"/>
                    <a:pt x="2584174" y="29818"/>
                  </a:cubicBezTo>
                  <a:cubicBezTo>
                    <a:pt x="2597648" y="27572"/>
                    <a:pt x="2610457" y="22125"/>
                    <a:pt x="2623931" y="19879"/>
                  </a:cubicBezTo>
                  <a:cubicBezTo>
                    <a:pt x="2650278" y="15488"/>
                    <a:pt x="2676940" y="13253"/>
                    <a:pt x="2703444" y="9940"/>
                  </a:cubicBezTo>
                  <a:cubicBezTo>
                    <a:pt x="2716696" y="6627"/>
                    <a:pt x="2729540" y="0"/>
                    <a:pt x="2743200" y="0"/>
                  </a:cubicBezTo>
                  <a:cubicBezTo>
                    <a:pt x="2775289" y="0"/>
                    <a:pt x="2788429" y="13588"/>
                    <a:pt x="2812774" y="29818"/>
                  </a:cubicBezTo>
                  <a:cubicBezTo>
                    <a:pt x="2817872" y="45110"/>
                    <a:pt x="2834183" y="74161"/>
                    <a:pt x="2812774" y="89453"/>
                  </a:cubicBezTo>
                  <a:cubicBezTo>
                    <a:pt x="2795724" y="101632"/>
                    <a:pt x="2773018" y="102705"/>
                    <a:pt x="2753140" y="109331"/>
                  </a:cubicBezTo>
                  <a:lnTo>
                    <a:pt x="2723322" y="119270"/>
                  </a:lnTo>
                  <a:cubicBezTo>
                    <a:pt x="2716696" y="132522"/>
                    <a:pt x="2712929" y="147645"/>
                    <a:pt x="2703444" y="159027"/>
                  </a:cubicBezTo>
                  <a:cubicBezTo>
                    <a:pt x="2695797" y="168204"/>
                    <a:pt x="2684543" y="174054"/>
                    <a:pt x="2673627" y="178905"/>
                  </a:cubicBezTo>
                  <a:cubicBezTo>
                    <a:pt x="2604329" y="209704"/>
                    <a:pt x="2570321" y="202823"/>
                    <a:pt x="2484783" y="208722"/>
                  </a:cubicBezTo>
                  <a:lnTo>
                    <a:pt x="2325757" y="218661"/>
                  </a:lnTo>
                  <a:cubicBezTo>
                    <a:pt x="2313011" y="221847"/>
                    <a:pt x="2270447" y="231408"/>
                    <a:pt x="2256183" y="238540"/>
                  </a:cubicBezTo>
                  <a:cubicBezTo>
                    <a:pt x="2245499" y="243882"/>
                    <a:pt x="2237282" y="253567"/>
                    <a:pt x="2226366" y="258418"/>
                  </a:cubicBezTo>
                  <a:cubicBezTo>
                    <a:pt x="2207218" y="266928"/>
                    <a:pt x="2186609" y="271670"/>
                    <a:pt x="2166731" y="278296"/>
                  </a:cubicBezTo>
                  <a:lnTo>
                    <a:pt x="2136914" y="288235"/>
                  </a:lnTo>
                  <a:lnTo>
                    <a:pt x="2077279" y="308114"/>
                  </a:lnTo>
                  <a:cubicBezTo>
                    <a:pt x="2067340" y="311427"/>
                    <a:pt x="2057734" y="315998"/>
                    <a:pt x="2047461" y="318053"/>
                  </a:cubicBezTo>
                  <a:lnTo>
                    <a:pt x="1997766" y="327992"/>
                  </a:lnTo>
                  <a:cubicBezTo>
                    <a:pt x="1977939" y="331597"/>
                    <a:pt x="1958230" y="336460"/>
                    <a:pt x="1938131" y="337931"/>
                  </a:cubicBezTo>
                  <a:cubicBezTo>
                    <a:pt x="1822295" y="346407"/>
                    <a:pt x="1590261" y="357809"/>
                    <a:pt x="1590261" y="357809"/>
                  </a:cubicBezTo>
                  <a:lnTo>
                    <a:pt x="1500809" y="387627"/>
                  </a:lnTo>
                  <a:cubicBezTo>
                    <a:pt x="1490870" y="390940"/>
                    <a:pt x="1479709" y="391755"/>
                    <a:pt x="1470992" y="397566"/>
                  </a:cubicBezTo>
                  <a:cubicBezTo>
                    <a:pt x="1423685" y="429103"/>
                    <a:pt x="1459764" y="409879"/>
                    <a:pt x="1401418" y="427383"/>
                  </a:cubicBezTo>
                  <a:cubicBezTo>
                    <a:pt x="1381348" y="433404"/>
                    <a:pt x="1362608" y="444947"/>
                    <a:pt x="1341783" y="447261"/>
                  </a:cubicBezTo>
                  <a:lnTo>
                    <a:pt x="1252331" y="457200"/>
                  </a:lnTo>
                  <a:lnTo>
                    <a:pt x="685800" y="447261"/>
                  </a:lnTo>
                  <a:cubicBezTo>
                    <a:pt x="534130" y="443162"/>
                    <a:pt x="561930" y="446341"/>
                    <a:pt x="467140" y="427383"/>
                  </a:cubicBezTo>
                  <a:cubicBezTo>
                    <a:pt x="407505" y="430696"/>
                    <a:pt x="347693" y="431659"/>
                    <a:pt x="288235" y="437322"/>
                  </a:cubicBezTo>
                  <a:cubicBezTo>
                    <a:pt x="243609" y="441572"/>
                    <a:pt x="271120" y="447592"/>
                    <a:pt x="238540" y="467140"/>
                  </a:cubicBezTo>
                  <a:cubicBezTo>
                    <a:pt x="229556" y="472530"/>
                    <a:pt x="218661" y="473766"/>
                    <a:pt x="208722" y="477079"/>
                  </a:cubicBezTo>
                  <a:cubicBezTo>
                    <a:pt x="177221" y="524331"/>
                    <a:pt x="192622" y="495563"/>
                    <a:pt x="168966" y="566531"/>
                  </a:cubicBezTo>
                  <a:cubicBezTo>
                    <a:pt x="165653" y="576470"/>
                    <a:pt x="164838" y="587631"/>
                    <a:pt x="159027" y="596348"/>
                  </a:cubicBezTo>
                  <a:lnTo>
                    <a:pt x="139148" y="626166"/>
                  </a:lnTo>
                  <a:cubicBezTo>
                    <a:pt x="121019" y="680553"/>
                    <a:pt x="133553" y="683628"/>
                    <a:pt x="89453" y="705679"/>
                  </a:cubicBezTo>
                  <a:cubicBezTo>
                    <a:pt x="80082" y="710364"/>
                    <a:pt x="69574" y="712305"/>
                    <a:pt x="59635" y="715618"/>
                  </a:cubicBezTo>
                  <a:cubicBezTo>
                    <a:pt x="31403" y="630920"/>
                    <a:pt x="72185" y="761098"/>
                    <a:pt x="39757" y="566531"/>
                  </a:cubicBezTo>
                  <a:cubicBezTo>
                    <a:pt x="36312" y="545863"/>
                    <a:pt x="24961" y="527224"/>
                    <a:pt x="19879" y="506896"/>
                  </a:cubicBezTo>
                  <a:cubicBezTo>
                    <a:pt x="7399" y="456976"/>
                    <a:pt x="14260" y="480099"/>
                    <a:pt x="0" y="437322"/>
                  </a:cubicBezTo>
                  <a:cubicBezTo>
                    <a:pt x="16567" y="387627"/>
                    <a:pt x="1" y="410819"/>
                    <a:pt x="69574" y="387627"/>
                  </a:cubicBezTo>
                  <a:lnTo>
                    <a:pt x="99392" y="377687"/>
                  </a:lnTo>
                </a:path>
              </a:pathLst>
            </a:custGeom>
            <a:solidFill>
              <a:schemeClr val="bg1"/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cxnSp>
          <p:nvCxnSpPr>
            <p:cNvPr id="55" name="직선 연결선 54"/>
            <p:cNvCxnSpPr/>
            <p:nvPr/>
          </p:nvCxnSpPr>
          <p:spPr>
            <a:xfrm>
              <a:off x="1140565" y="3864327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1246026" y="3867155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1395144" y="3860076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1500605" y="3862903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>
              <a:off x="1606066" y="3857862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>
              <a:off x="1711527" y="3860690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>
              <a:off x="1860645" y="3853611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>
              <a:off x="1966106" y="3856438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>
              <a:off x="2115224" y="3860076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>
            <a:xfrm>
              <a:off x="2220685" y="3862903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>
              <a:off x="2369803" y="3855824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>
              <a:off x="2475264" y="3858651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>
              <a:off x="2580725" y="3853611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/>
            <p:nvPr/>
          </p:nvCxnSpPr>
          <p:spPr>
            <a:xfrm>
              <a:off x="2686186" y="3856438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>
              <a:off x="2835304" y="3849359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2940765" y="3852186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5332797" y="5231839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5438258" y="5234666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5587376" y="5227587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5692837" y="5230415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5798298" y="5225374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5903759" y="5228201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6052877" y="5221122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6158338" y="5223950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6307456" y="5227587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6412917" y="5230415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6562035" y="5223336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6667496" y="5226163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6772957" y="5221122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6878418" y="5223950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7027536" y="5216871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7132997" y="5219698"/>
              <a:ext cx="0" cy="34559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직사각형 86"/>
            <p:cNvSpPr/>
            <p:nvPr/>
          </p:nvSpPr>
          <p:spPr>
            <a:xfrm>
              <a:off x="2868756" y="2954962"/>
              <a:ext cx="1973764" cy="683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1. </a:t>
              </a:r>
              <a:r>
                <a:rPr lang="ko-KR" altLang="en-US" sz="1000" b="1" dirty="0" smtClean="0">
                  <a:solidFill>
                    <a:srgbClr val="00B050"/>
                  </a:solidFill>
                  <a:latin typeface="+mn-ea"/>
                </a:rPr>
                <a:t>직경</a:t>
              </a:r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:  98cm,  152kg </a:t>
              </a:r>
            </a:p>
            <a:p>
              <a:r>
                <a:rPr lang="en-US" altLang="ko-KR" sz="1000" b="1" dirty="0">
                  <a:solidFill>
                    <a:srgbClr val="00B050"/>
                  </a:solidFill>
                  <a:latin typeface="+mn-ea"/>
                </a:rPr>
                <a:t> </a:t>
              </a:r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           60cm,   57kg</a:t>
              </a:r>
            </a:p>
            <a:p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2. </a:t>
              </a:r>
              <a:r>
                <a:rPr lang="ko-KR" altLang="en-US" sz="1000" b="1" dirty="0" smtClean="0">
                  <a:solidFill>
                    <a:srgbClr val="00B050"/>
                  </a:solidFill>
                  <a:latin typeface="+mn-ea"/>
                </a:rPr>
                <a:t>압력</a:t>
              </a:r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: 2kg/cm2 </a:t>
              </a:r>
              <a:endParaRPr lang="ko-KR" altLang="en-US" sz="1000" b="1" dirty="0">
                <a:solidFill>
                  <a:srgbClr val="00B050"/>
                </a:solidFill>
                <a:latin typeface="+mn-ea"/>
              </a:endParaRPr>
            </a:p>
          </p:txBody>
        </p:sp>
        <p:cxnSp>
          <p:nvCxnSpPr>
            <p:cNvPr id="88" name="직선 연결선 87"/>
            <p:cNvCxnSpPr/>
            <p:nvPr/>
          </p:nvCxnSpPr>
          <p:spPr>
            <a:xfrm>
              <a:off x="2868757" y="3853610"/>
              <a:ext cx="13045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화살표 연결선 88"/>
            <p:cNvCxnSpPr/>
            <p:nvPr/>
          </p:nvCxnSpPr>
          <p:spPr>
            <a:xfrm>
              <a:off x="3948877" y="3862949"/>
              <a:ext cx="0" cy="33200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꺾인 연결선 89"/>
            <p:cNvCxnSpPr/>
            <p:nvPr/>
          </p:nvCxnSpPr>
          <p:spPr>
            <a:xfrm rot="5400000" flipH="1" flipV="1">
              <a:off x="2370042" y="3370627"/>
              <a:ext cx="561653" cy="284301"/>
            </a:xfrm>
            <a:prstGeom prst="bentConnector3">
              <a:avLst>
                <a:gd name="adj1" fmla="val 99636"/>
              </a:avLst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직사각형 109"/>
            <p:cNvSpPr/>
            <p:nvPr/>
          </p:nvSpPr>
          <p:spPr>
            <a:xfrm>
              <a:off x="7463471" y="2233431"/>
              <a:ext cx="680190" cy="4080453"/>
            </a:xfrm>
            <a:prstGeom prst="rect">
              <a:avLst/>
            </a:prstGeom>
            <a:solidFill>
              <a:srgbClr val="000000">
                <a:alpha val="12157"/>
              </a:srgbClr>
            </a:solidFill>
            <a:ln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5817677" y="2734746"/>
              <a:ext cx="1315320" cy="814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12" name="직사각형 111"/>
            <p:cNvSpPr/>
            <p:nvPr/>
          </p:nvSpPr>
          <p:spPr>
            <a:xfrm>
              <a:off x="7180541" y="2154816"/>
              <a:ext cx="966462" cy="879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13" name="직사각형 112"/>
            <p:cNvSpPr/>
            <p:nvPr/>
          </p:nvSpPr>
          <p:spPr>
            <a:xfrm>
              <a:off x="7106236" y="2164132"/>
              <a:ext cx="93640" cy="64282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115" name="직사각형 114"/>
          <p:cNvSpPr/>
          <p:nvPr/>
        </p:nvSpPr>
        <p:spPr bwMode="auto">
          <a:xfrm>
            <a:off x="204912" y="1777380"/>
            <a:ext cx="1334594" cy="45957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 smtClean="0"/>
              <a:t>해결아이템</a:t>
            </a:r>
            <a:r>
              <a:rPr lang="en-US" altLang="ko-KR" sz="1400" b="1" dirty="0" smtClean="0"/>
              <a:t> 3</a:t>
            </a:r>
            <a:endParaRPr lang="ko-KR" altLang="en-US" sz="1400" b="1" dirty="0" smtClean="0"/>
          </a:p>
        </p:txBody>
      </p:sp>
      <p:sp>
        <p:nvSpPr>
          <p:cNvPr id="116" name="TextBox 115"/>
          <p:cNvSpPr txBox="1"/>
          <p:nvPr/>
        </p:nvSpPr>
        <p:spPr>
          <a:xfrm>
            <a:off x="1579332" y="1737648"/>
            <a:ext cx="2706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윈치와</a:t>
            </a:r>
            <a:r>
              <a:rPr lang="en-US" altLang="ko-KR" sz="1400" b="1" dirty="0" smtClean="0"/>
              <a:t> </a:t>
            </a:r>
            <a:r>
              <a:rPr lang="ko-KR" altLang="en-US" sz="1400" b="1" dirty="0" err="1" smtClean="0"/>
              <a:t>중량판을</a:t>
            </a:r>
            <a:r>
              <a:rPr lang="ko-KR" altLang="en-US" sz="1400" b="1" dirty="0" smtClean="0"/>
              <a:t> 이용한 해결책</a:t>
            </a:r>
            <a:endParaRPr lang="ko-KR" altLang="en-US" sz="1400" b="1" dirty="0"/>
          </a:p>
        </p:txBody>
      </p:sp>
      <p:sp>
        <p:nvSpPr>
          <p:cNvPr id="11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34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99" name="직사각형 98"/>
          <p:cNvSpPr/>
          <p:nvPr/>
        </p:nvSpPr>
        <p:spPr bwMode="auto">
          <a:xfrm>
            <a:off x="157289" y="2369540"/>
            <a:ext cx="1750415" cy="16969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00" name="직사각형 99"/>
          <p:cNvSpPr/>
          <p:nvPr/>
        </p:nvSpPr>
        <p:spPr>
          <a:xfrm>
            <a:off x="157290" y="2380600"/>
            <a:ext cx="189443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한국등록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1412025] </a:t>
            </a:r>
            <a:endParaRPr lang="en-US" altLang="ko-KR" sz="1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와이어윈치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구동형 해상풍력발전기 설치전용선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’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기술적용</a:t>
            </a: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4" y="2979095"/>
            <a:ext cx="1201143" cy="94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05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문제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해결방안 탐색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97" name="직사각형 96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Solution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문제점 요약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72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35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23528" y="3812069"/>
            <a:ext cx="8568952" cy="629607"/>
            <a:chOff x="323528" y="1993404"/>
            <a:chExt cx="8568952" cy="629607"/>
          </a:xfrm>
        </p:grpSpPr>
        <p:sp>
          <p:nvSpPr>
            <p:cNvPr id="58" name="모서리가 둥근 직사각형 57"/>
            <p:cNvSpPr/>
            <p:nvPr/>
          </p:nvSpPr>
          <p:spPr bwMode="auto">
            <a:xfrm>
              <a:off x="323528" y="1993404"/>
              <a:ext cx="8568952" cy="629607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 w="28575" cap="flat" cmpd="sng" algn="ctr">
              <a:solidFill>
                <a:srgbClr val="FF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/>
              <a:endParaRPr lang="ko-KR" altLang="en-US" sz="800" b="1" smtClean="0"/>
            </a:p>
          </p:txBody>
        </p:sp>
        <p:sp>
          <p:nvSpPr>
            <p:cNvPr id="115" name="직사각형 114"/>
            <p:cNvSpPr/>
            <p:nvPr/>
          </p:nvSpPr>
          <p:spPr bwMode="auto">
            <a:xfrm>
              <a:off x="395537" y="2087769"/>
              <a:ext cx="1475630" cy="459576"/>
            </a:xfrm>
            <a:prstGeom prst="rect">
              <a:avLst/>
            </a:prstGeom>
            <a:solidFill>
              <a:srgbClr val="FFFFFF">
                <a:lumMod val="75000"/>
                <a:alpha val="50000"/>
              </a:srgbClr>
            </a:solidFill>
            <a:ln w="9525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ko-KR" altLang="en-US" sz="1400" b="1" dirty="0"/>
                <a:t>해결아이템</a:t>
              </a:r>
              <a:r>
                <a:rPr lang="en-US" altLang="ko-KR" sz="1400" b="1" dirty="0"/>
                <a:t> </a:t>
              </a:r>
              <a:r>
                <a:rPr lang="en-US" altLang="ko-KR" sz="1400" b="1" dirty="0" smtClean="0"/>
                <a:t>3</a:t>
              </a:r>
              <a:endParaRPr lang="ko-KR" altLang="en-US" sz="14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79686" y="2163668"/>
              <a:ext cx="2706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/>
                <a:t>윈치와</a:t>
              </a:r>
              <a:r>
                <a:rPr lang="en-US" altLang="ko-KR" sz="1400" b="1" dirty="0" smtClean="0"/>
                <a:t> </a:t>
              </a:r>
              <a:r>
                <a:rPr lang="ko-KR" altLang="en-US" sz="1400" b="1" dirty="0" err="1" smtClean="0"/>
                <a:t>중량판을</a:t>
              </a:r>
              <a:r>
                <a:rPr lang="ko-KR" altLang="en-US" sz="1400" b="1" dirty="0" smtClean="0"/>
                <a:t> 이용한 해결책</a:t>
              </a:r>
              <a:endParaRPr lang="ko-KR" altLang="en-US" sz="1400" b="1" dirty="0"/>
            </a:p>
          </p:txBody>
        </p:sp>
        <p:sp>
          <p:nvSpPr>
            <p:cNvPr id="44" name="직사각형 43"/>
            <p:cNvSpPr/>
            <p:nvPr/>
          </p:nvSpPr>
          <p:spPr bwMode="auto">
            <a:xfrm>
              <a:off x="4585876" y="2087768"/>
              <a:ext cx="4234596" cy="459576"/>
            </a:xfrm>
            <a:prstGeom prst="rect">
              <a:avLst/>
            </a:prstGeom>
            <a:solidFill>
              <a:srgbClr val="FFFFFF">
                <a:lumMod val="75000"/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just"/>
              <a:r>
                <a:rPr lang="ko-KR" altLang="en-US" sz="1200" b="1" dirty="0" err="1" smtClean="0"/>
                <a:t>중량판</a:t>
              </a:r>
              <a:r>
                <a:rPr lang="ko-KR" altLang="en-US" sz="1200" b="1" dirty="0" smtClean="0"/>
                <a:t> 가장자리 </a:t>
              </a:r>
              <a:r>
                <a:rPr lang="ko-KR" altLang="en-US" sz="1200" b="1" dirty="0" err="1" smtClean="0"/>
                <a:t>실링부분</a:t>
              </a:r>
              <a:r>
                <a:rPr lang="en-US" altLang="ko-KR" sz="1200" b="1" dirty="0" smtClean="0"/>
                <a:t>, SUS </a:t>
              </a:r>
              <a:r>
                <a:rPr lang="ko-KR" altLang="en-US" sz="1200" b="1" dirty="0" err="1" smtClean="0"/>
                <a:t>중량판</a:t>
              </a:r>
              <a:r>
                <a:rPr lang="ko-KR" altLang="en-US" sz="1200" b="1" dirty="0" smtClean="0"/>
                <a:t> 가공비 상승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395535" y="1992411"/>
            <a:ext cx="8424938" cy="1770115"/>
            <a:chOff x="395535" y="2721457"/>
            <a:chExt cx="8424938" cy="1770115"/>
          </a:xfrm>
        </p:grpSpPr>
        <p:sp>
          <p:nvSpPr>
            <p:cNvPr id="37" name="직사각형 36"/>
            <p:cNvSpPr/>
            <p:nvPr/>
          </p:nvSpPr>
          <p:spPr bwMode="auto">
            <a:xfrm>
              <a:off x="395538" y="2721458"/>
              <a:ext cx="1475630" cy="459576"/>
            </a:xfrm>
            <a:prstGeom prst="rect">
              <a:avLst/>
            </a:prstGeom>
            <a:solidFill>
              <a:srgbClr val="FFFFFF">
                <a:lumMod val="75000"/>
                <a:alpha val="50000"/>
              </a:srgbClr>
            </a:solidFill>
            <a:ln w="9525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ko-KR" altLang="en-US" sz="1400" b="1" dirty="0"/>
                <a:t>해결아이템 </a:t>
              </a:r>
              <a:r>
                <a:rPr lang="en-US" altLang="ko-KR" sz="1400" b="1" dirty="0" smtClean="0"/>
                <a:t>1-1</a:t>
              </a:r>
              <a:endParaRPr lang="en-US" altLang="ko-KR" sz="1400" b="1" dirty="0"/>
            </a:p>
          </p:txBody>
        </p:sp>
        <p:sp>
          <p:nvSpPr>
            <p:cNvPr id="38" name="직사각형 37"/>
            <p:cNvSpPr/>
            <p:nvPr/>
          </p:nvSpPr>
          <p:spPr bwMode="auto">
            <a:xfrm>
              <a:off x="395536" y="3368350"/>
              <a:ext cx="1475630" cy="459576"/>
            </a:xfrm>
            <a:prstGeom prst="rect">
              <a:avLst/>
            </a:prstGeom>
            <a:solidFill>
              <a:srgbClr val="FFFFFF">
                <a:lumMod val="75000"/>
                <a:alpha val="50000"/>
              </a:srgbClr>
            </a:solidFill>
            <a:ln w="9525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ko-KR" altLang="en-US" sz="1400" b="1" dirty="0"/>
                <a:t>해결아이템</a:t>
              </a:r>
              <a:r>
                <a:rPr lang="en-US" altLang="ko-KR" sz="1400" b="1" dirty="0"/>
                <a:t> </a:t>
              </a:r>
              <a:r>
                <a:rPr lang="en-US" altLang="ko-KR" sz="1400" b="1" dirty="0" smtClean="0"/>
                <a:t>1-2</a:t>
              </a:r>
              <a:endParaRPr lang="ko-KR" altLang="en-US" sz="1400" b="1" dirty="0"/>
            </a:p>
          </p:txBody>
        </p:sp>
        <p:sp>
          <p:nvSpPr>
            <p:cNvPr id="39" name="직사각형 38"/>
            <p:cNvSpPr/>
            <p:nvPr/>
          </p:nvSpPr>
          <p:spPr bwMode="auto">
            <a:xfrm>
              <a:off x="395535" y="4004818"/>
              <a:ext cx="1475630" cy="459576"/>
            </a:xfrm>
            <a:prstGeom prst="rect">
              <a:avLst/>
            </a:prstGeom>
            <a:solidFill>
              <a:srgbClr val="FFFFFF">
                <a:lumMod val="75000"/>
                <a:alpha val="50000"/>
              </a:srgbClr>
            </a:solidFill>
            <a:ln w="9525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ko-KR" altLang="en-US" sz="1400" b="1" dirty="0"/>
                <a:t>해결아이템</a:t>
              </a:r>
              <a:r>
                <a:rPr lang="en-US" altLang="ko-KR" sz="1400" b="1" dirty="0"/>
                <a:t> </a:t>
              </a:r>
              <a:r>
                <a:rPr lang="en-US" altLang="ko-KR" sz="1400" b="1" dirty="0" smtClean="0"/>
                <a:t>2</a:t>
              </a:r>
              <a:endParaRPr lang="ko-KR" alt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79686" y="2721458"/>
              <a:ext cx="1745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/>
                <a:t>웜을</a:t>
              </a:r>
              <a:r>
                <a:rPr lang="ko-KR" altLang="en-US" sz="1400" b="1" dirty="0" smtClean="0"/>
                <a:t> 이용한 해결책</a:t>
              </a:r>
              <a:endParaRPr lang="en-US" altLang="ko-KR" sz="1400" b="1" dirty="0" smtClean="0"/>
            </a:p>
            <a:p>
              <a:r>
                <a:rPr lang="en-US" altLang="ko-KR" sz="1400" b="1" dirty="0" smtClean="0"/>
                <a:t>(</a:t>
              </a:r>
              <a:r>
                <a:rPr lang="ko-KR" altLang="en-US" sz="1400" b="1" dirty="0" smtClean="0"/>
                <a:t>하부 설치구조</a:t>
              </a:r>
              <a:r>
                <a:rPr lang="en-US" altLang="ko-KR" sz="1400" b="1" dirty="0" smtClean="0"/>
                <a:t>)</a:t>
              </a:r>
              <a:endParaRPr lang="ko-KR" altLang="en-US" sz="14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79686" y="3336528"/>
              <a:ext cx="1745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/>
                <a:t>웜을</a:t>
              </a:r>
              <a:r>
                <a:rPr lang="ko-KR" altLang="en-US" sz="1400" b="1" dirty="0" smtClean="0"/>
                <a:t> 이용한 해결책</a:t>
              </a:r>
              <a:endParaRPr lang="en-US" altLang="ko-KR" sz="1400" b="1" dirty="0" smtClean="0"/>
            </a:p>
            <a:p>
              <a:r>
                <a:rPr lang="en-US" altLang="ko-KR" sz="1400" b="1" dirty="0" smtClean="0"/>
                <a:t>(</a:t>
              </a:r>
              <a:r>
                <a:rPr lang="ko-KR" altLang="en-US" sz="1400" b="1" dirty="0" smtClean="0"/>
                <a:t>상부 설치구조</a:t>
              </a:r>
              <a:r>
                <a:rPr lang="en-US" altLang="ko-KR" sz="1400" b="1" dirty="0" smtClean="0"/>
                <a:t>)</a:t>
              </a:r>
              <a:endParaRPr lang="ko-KR" altLang="en-US" sz="14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79686" y="3968352"/>
              <a:ext cx="2706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err="1" smtClean="0"/>
                <a:t>주름관과</a:t>
              </a:r>
              <a:r>
                <a:rPr lang="ko-KR" altLang="en-US" sz="1400" b="1" dirty="0" smtClean="0"/>
                <a:t> 인장스프링의 탄성복원력을 이용한 해결책</a:t>
              </a:r>
              <a:endParaRPr lang="en-US" altLang="ko-KR" sz="1400" b="1" dirty="0" smtClean="0"/>
            </a:p>
          </p:txBody>
        </p:sp>
        <p:sp>
          <p:nvSpPr>
            <p:cNvPr id="45" name="직사각형 44"/>
            <p:cNvSpPr/>
            <p:nvPr/>
          </p:nvSpPr>
          <p:spPr bwMode="auto">
            <a:xfrm>
              <a:off x="4585877" y="2721457"/>
              <a:ext cx="4234596" cy="1106468"/>
            </a:xfrm>
            <a:prstGeom prst="rect">
              <a:avLst/>
            </a:prstGeom>
            <a:solidFill>
              <a:srgbClr val="FFFFFF">
                <a:lumMod val="75000"/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just"/>
              <a:r>
                <a:rPr lang="ko-KR" altLang="en-US" sz="1200" b="1" dirty="0" smtClean="0"/>
                <a:t>상</a:t>
              </a:r>
              <a:r>
                <a:rPr lang="en-US" altLang="ko-KR" sz="1200" b="1" dirty="0" smtClean="0"/>
                <a:t>,</a:t>
              </a:r>
              <a:r>
                <a:rPr lang="ko-KR" altLang="en-US" sz="1200" b="1" dirty="0" smtClean="0"/>
                <a:t>하부 연결부분 누수 문제 해결 필요</a:t>
              </a:r>
              <a:r>
                <a:rPr lang="en-US" altLang="ko-KR" sz="1200" b="1" dirty="0" smtClean="0"/>
                <a:t>, </a:t>
              </a:r>
              <a:r>
                <a:rPr lang="ko-KR" altLang="en-US" sz="1200" b="1" dirty="0" smtClean="0"/>
                <a:t>실린더보다 고가임</a:t>
              </a:r>
              <a:endParaRPr lang="en-US" altLang="ko-KR" sz="1200" b="1" dirty="0" smtClean="0"/>
            </a:p>
            <a:p>
              <a:pPr algn="just"/>
              <a:r>
                <a:rPr lang="en-US" altLang="ko-KR" sz="1050" b="1" dirty="0" smtClean="0"/>
                <a:t>(</a:t>
              </a:r>
              <a:r>
                <a:rPr lang="ko-KR" altLang="en-US" sz="1050" b="1" dirty="0" smtClean="0"/>
                <a:t>제조단가가 종래 시스템보다 고가이긴 하나 천정고가 낮은 실내 설치용으로 적용할 수 있음</a:t>
              </a:r>
              <a:r>
                <a:rPr lang="en-US" altLang="ko-KR" sz="1050" b="1" dirty="0" smtClean="0"/>
                <a:t>)</a:t>
              </a:r>
              <a:endParaRPr lang="ko-KR" altLang="en-US" sz="1050" b="1" dirty="0" smtClean="0"/>
            </a:p>
          </p:txBody>
        </p:sp>
        <p:sp>
          <p:nvSpPr>
            <p:cNvPr id="57" name="직사각형 56"/>
            <p:cNvSpPr/>
            <p:nvPr/>
          </p:nvSpPr>
          <p:spPr bwMode="auto">
            <a:xfrm>
              <a:off x="4585874" y="4004817"/>
              <a:ext cx="4234596" cy="459576"/>
            </a:xfrm>
            <a:prstGeom prst="rect">
              <a:avLst/>
            </a:prstGeom>
            <a:solidFill>
              <a:srgbClr val="FFFFFF">
                <a:lumMod val="75000"/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just"/>
              <a:r>
                <a:rPr lang="ko-KR" altLang="en-US" sz="1200" b="1" dirty="0" smtClean="0"/>
                <a:t>내부공간을 많이 차지하여 물 저장공간이 협소해지는 문제점이 발생됨</a:t>
              </a:r>
            </a:p>
          </p:txBody>
        </p:sp>
      </p:grpSp>
      <p:sp>
        <p:nvSpPr>
          <p:cNvPr id="59" name="모서리가 둥근 직사각형 58"/>
          <p:cNvSpPr/>
          <p:nvPr/>
        </p:nvSpPr>
        <p:spPr bwMode="auto">
          <a:xfrm>
            <a:off x="1547664" y="4676165"/>
            <a:ext cx="7344816" cy="629607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algn="ctr"/>
            <a:r>
              <a:rPr lang="en-US" altLang="ko-KR" sz="1600" b="1" dirty="0" smtClean="0"/>
              <a:t>‘IFR’</a:t>
            </a:r>
            <a:r>
              <a:rPr lang="ko-KR" altLang="en-US" sz="1600" b="1" dirty="0" smtClean="0"/>
              <a:t>에 가장 근접한 해결방안으로 파일럿 장치 테스트 실시</a:t>
            </a:r>
          </a:p>
        </p:txBody>
      </p:sp>
      <p:cxnSp>
        <p:nvCxnSpPr>
          <p:cNvPr id="5" name="꺾인 연결선 4"/>
          <p:cNvCxnSpPr>
            <a:stCxn id="58" idx="1"/>
            <a:endCxn id="59" idx="1"/>
          </p:cNvCxnSpPr>
          <p:nvPr/>
        </p:nvCxnSpPr>
        <p:spPr>
          <a:xfrm rot="10800000" flipH="1" flipV="1">
            <a:off x="323528" y="4126873"/>
            <a:ext cx="1224136" cy="864096"/>
          </a:xfrm>
          <a:prstGeom prst="bentConnector3">
            <a:avLst>
              <a:gd name="adj1" fmla="val -18674"/>
            </a:avLst>
          </a:prstGeom>
          <a:solidFill>
            <a:srgbClr val="FF0000">
              <a:alpha val="10000"/>
            </a:srgbClr>
          </a:solidFill>
          <a:ln w="28575" cap="flat" cmpd="sng" algn="ctr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31014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파일럿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장치 테스트 결과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39464" y="1922429"/>
            <a:ext cx="3324424" cy="2807279"/>
            <a:chOff x="395536" y="1030323"/>
            <a:chExt cx="5202048" cy="4392822"/>
          </a:xfrm>
        </p:grpSpPr>
        <p:pic>
          <p:nvPicPr>
            <p:cNvPr id="4" name="Picture 2" descr="D:\IF Data\지식재산활용전략과제\영동엔지니어링\회의록\4차회의사진\20170907_14392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565394" y="1991253"/>
              <a:ext cx="4392822" cy="2470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041" y="1032232"/>
              <a:ext cx="2606208" cy="2134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040" y="3225275"/>
              <a:ext cx="2606544" cy="2197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파일럿 장치 검토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(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해결아이템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3)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47745" y="1886786"/>
            <a:ext cx="5112568" cy="29854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1. </a:t>
            </a:r>
            <a:r>
              <a:rPr lang="ko-KR" altLang="en-US" sz="16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중량판</a:t>
            </a:r>
            <a:r>
              <a:rPr lang="ko-KR" alt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ko-KR" altLang="en-US" sz="16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윈치</a:t>
            </a:r>
            <a:r>
              <a:rPr lang="ko-KR" alt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방식 </a:t>
            </a:r>
            <a:r>
              <a:rPr lang="ko-KR" altLang="en-US" sz="16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여재</a:t>
            </a:r>
            <a:r>
              <a:rPr lang="ko-KR" alt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압축장치의 가능성 확인</a:t>
            </a:r>
            <a:endParaRPr lang="en-US" altLang="ko-KR" sz="16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- </a:t>
            </a:r>
            <a:r>
              <a:rPr lang="ko-KR" altLang="en-US" sz="14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중량판으로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스폰지에 압축을 가하는 기초 실험 수행</a:t>
            </a:r>
            <a:endParaRPr lang="en-US" altLang="ko-KR" sz="14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US" altLang="ko-KR" sz="1400" b="1" dirty="0">
                <a:solidFill>
                  <a:srgbClr val="FF0000"/>
                </a:solidFill>
              </a:rPr>
              <a:t>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     (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중량판의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측면으로 스펀지 조각의 이탈을 방지하기 위한 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r>
              <a:rPr lang="en-US" altLang="ko-KR" sz="1400" b="1" dirty="0">
                <a:solidFill>
                  <a:srgbClr val="FF0000"/>
                </a:solidFill>
              </a:rPr>
              <a:t>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실링부재가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설치되지 않은 상태에서 테스트 수행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ko-KR" sz="1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- 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천정에 </a:t>
            </a:r>
            <a:r>
              <a:rPr lang="ko-KR" altLang="en-US" sz="14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윈치를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설치하여 </a:t>
            </a:r>
            <a:r>
              <a:rPr lang="ko-KR" altLang="en-US" sz="14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중량판을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아래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/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위로 이송 확인 </a:t>
            </a:r>
            <a:endParaRPr lang="en-US" altLang="ko-KR" sz="14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US" altLang="ko-KR" sz="1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* 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중량판의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자중에 의한 스펀지 조각 압축 가능성 확인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endParaRPr lang="en-US" altLang="ko-KR" sz="16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US" altLang="ko-KR" sz="1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2. </a:t>
            </a:r>
            <a:r>
              <a:rPr lang="ko-KR" alt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시험 결과에 대한 보완 필요  </a:t>
            </a:r>
            <a:endParaRPr lang="en-US" altLang="ko-KR" sz="16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- 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중량판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둘레 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가장자리부에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실링방안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 최우선 검토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- 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가공성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/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가격을 감안한 적당한 </a:t>
            </a:r>
            <a:r>
              <a:rPr lang="ko-KR" altLang="en-US" sz="14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중량판의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크기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/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재료 검토</a:t>
            </a:r>
            <a:endParaRPr lang="en-US" altLang="ko-KR" sz="14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- 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조립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/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분해가 간단한 </a:t>
            </a:r>
            <a:r>
              <a:rPr lang="ko-KR" altLang="en-US" sz="14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중량판의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구조 및 형상 </a:t>
            </a:r>
            <a:endParaRPr lang="en-US" altLang="ko-KR" sz="14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US" altLang="ko-KR" sz="1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- 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각 </a:t>
            </a:r>
            <a:r>
              <a:rPr lang="ko-KR" altLang="en-US" sz="14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중량판에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다수개의 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5mm 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크기의 </a:t>
            </a:r>
            <a:r>
              <a:rPr lang="ko-KR" altLang="en-US" sz="14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여과수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ko-KR" altLang="en-US" sz="14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통과공을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altLang="ko-KR" sz="14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US" altLang="ko-KR" sz="1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</a:t>
            </a:r>
            <a:r>
              <a:rPr lang="ko-KR" altLang="en-US" sz="14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타공할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경우 원가 상승의 문제 발생</a:t>
            </a:r>
            <a:endParaRPr lang="en-US" altLang="ko-KR" sz="14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36</a:t>
            </a:fld>
            <a:endParaRPr lang="en-US" altLang="ko-KR" sz="1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6478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추가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문제해결방안 도출</a:t>
            </a:r>
          </a:p>
        </p:txBody>
      </p:sp>
      <p:sp>
        <p:nvSpPr>
          <p:cNvPr id="10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37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측면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실링방식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문제해결방안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204911" y="1777380"/>
            <a:ext cx="2854921" cy="45957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/>
              <a:t>기존 </a:t>
            </a:r>
            <a:r>
              <a:rPr lang="ko-KR" altLang="en-US" sz="1400" b="1" dirty="0" smtClean="0"/>
              <a:t>실린더 스펀지 압축모듈</a:t>
            </a:r>
            <a:endParaRPr lang="ko-KR" altLang="en-US" sz="1400" b="1" dirty="0"/>
          </a:p>
        </p:txBody>
      </p:sp>
      <p:grpSp>
        <p:nvGrpSpPr>
          <p:cNvPr id="41" name="그룹 40"/>
          <p:cNvGrpSpPr/>
          <p:nvPr/>
        </p:nvGrpSpPr>
        <p:grpSpPr>
          <a:xfrm>
            <a:off x="474113" y="2436585"/>
            <a:ext cx="4313787" cy="3010197"/>
            <a:chOff x="251521" y="1642939"/>
            <a:chExt cx="4313787" cy="3010197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31" t="11576" r="23004" b="15209"/>
            <a:stretch/>
          </p:blipFill>
          <p:spPr>
            <a:xfrm>
              <a:off x="251521" y="1642939"/>
              <a:ext cx="2556301" cy="2151998"/>
            </a:xfrm>
            <a:prstGeom prst="rect">
              <a:avLst/>
            </a:prstGeom>
          </p:spPr>
        </p:pic>
        <p:sp>
          <p:nvSpPr>
            <p:cNvPr id="28" name="타원 27"/>
            <p:cNvSpPr/>
            <p:nvPr/>
          </p:nvSpPr>
          <p:spPr bwMode="auto">
            <a:xfrm>
              <a:off x="1115616" y="3021496"/>
              <a:ext cx="576064" cy="373920"/>
            </a:xfrm>
            <a:prstGeom prst="ellipse">
              <a:avLst/>
            </a:prstGeom>
            <a:solidFill>
              <a:srgbClr val="FF0000">
                <a:alpha val="16863"/>
              </a:srgbClr>
            </a:solidFill>
            <a:ln w="19050" cap="flat" cmpd="sng" algn="ctr">
              <a:solidFill>
                <a:srgbClr val="FF0000"/>
              </a:solidFill>
              <a:prstDash val="lgDashDot"/>
            </a:ln>
            <a:effectLst/>
          </p:spPr>
          <p:txBody>
            <a:bodyPr rtlCol="0" anchor="ctr"/>
            <a:lstStyle/>
            <a:p>
              <a:pPr algn="ctr"/>
              <a:endParaRPr lang="ko-KR" altLang="en-US" sz="700" b="1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3030156" y="2880870"/>
              <a:ext cx="1325821" cy="1546882"/>
              <a:chOff x="3534211" y="3740949"/>
              <a:chExt cx="1397829" cy="1636831"/>
            </a:xfrm>
          </p:grpSpPr>
          <p:grpSp>
            <p:nvGrpSpPr>
              <p:cNvPr id="30" name="그룹 29"/>
              <p:cNvGrpSpPr/>
              <p:nvPr/>
            </p:nvGrpSpPr>
            <p:grpSpPr>
              <a:xfrm>
                <a:off x="3635896" y="3937620"/>
                <a:ext cx="961954" cy="1440160"/>
                <a:chOff x="6223261" y="2929508"/>
                <a:chExt cx="1733115" cy="2150927"/>
              </a:xfrm>
            </p:grpSpPr>
            <p:sp>
              <p:nvSpPr>
                <p:cNvPr id="32" name="직사각형 31"/>
                <p:cNvSpPr/>
                <p:nvPr/>
              </p:nvSpPr>
              <p:spPr bwMode="auto">
                <a:xfrm>
                  <a:off x="6550442" y="3434908"/>
                  <a:ext cx="803076" cy="994992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000000">
                      <a:hueOff val="0"/>
                      <a:satOff val="0"/>
                      <a:lumOff val="0"/>
                      <a:alphaOff val="0"/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sz="700" b="1"/>
                </a:p>
              </p:txBody>
            </p:sp>
            <p:sp>
              <p:nvSpPr>
                <p:cNvPr id="33" name="직사각형 32"/>
                <p:cNvSpPr/>
                <p:nvPr/>
              </p:nvSpPr>
              <p:spPr bwMode="auto">
                <a:xfrm>
                  <a:off x="7003041" y="3703206"/>
                  <a:ext cx="360040" cy="410544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000000">
                      <a:alpha val="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sz="700" b="1"/>
                </a:p>
              </p:txBody>
            </p:sp>
            <p:sp>
              <p:nvSpPr>
                <p:cNvPr id="34" name="타원 33"/>
                <p:cNvSpPr/>
                <p:nvPr/>
              </p:nvSpPr>
              <p:spPr bwMode="auto">
                <a:xfrm>
                  <a:off x="6995726" y="3703206"/>
                  <a:ext cx="504056" cy="410544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sz="700" b="1"/>
                </a:p>
              </p:txBody>
            </p:sp>
            <p:sp>
              <p:nvSpPr>
                <p:cNvPr id="35" name="직사각형 34"/>
                <p:cNvSpPr/>
                <p:nvPr/>
              </p:nvSpPr>
              <p:spPr bwMode="auto">
                <a:xfrm>
                  <a:off x="7499782" y="3002860"/>
                  <a:ext cx="320312" cy="1872208"/>
                </a:xfrm>
                <a:prstGeom prst="rect">
                  <a:avLst/>
                </a:prstGeom>
                <a:solidFill>
                  <a:schemeClr val="tx1">
                    <a:alpha val="50000"/>
                  </a:schemeClr>
                </a:solidFill>
                <a:ln w="19050" cap="flat" cmpd="sng" algn="ctr">
                  <a:solidFill>
                    <a:srgbClr val="000000">
                      <a:hueOff val="0"/>
                      <a:satOff val="0"/>
                      <a:lumOff val="0"/>
                      <a:alphaOff val="0"/>
                      <a:shade val="95000"/>
                      <a:satMod val="105000"/>
                    </a:srgbClr>
                  </a:solidFill>
                  <a:prstDash val="lgDashDot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sz="700" b="1"/>
                </a:p>
              </p:txBody>
            </p:sp>
            <p:sp>
              <p:nvSpPr>
                <p:cNvPr id="36" name="자유형 35"/>
                <p:cNvSpPr/>
                <p:nvPr/>
              </p:nvSpPr>
              <p:spPr bwMode="auto">
                <a:xfrm>
                  <a:off x="7454534" y="2929508"/>
                  <a:ext cx="501842" cy="264031"/>
                </a:xfrm>
                <a:custGeom>
                  <a:avLst/>
                  <a:gdLst>
                    <a:gd name="connsiteX0" fmla="*/ 18885 w 501842"/>
                    <a:gd name="connsiteY0" fmla="*/ 57955 h 264031"/>
                    <a:gd name="connsiteX1" fmla="*/ 42496 w 501842"/>
                    <a:gd name="connsiteY1" fmla="*/ 77273 h 264031"/>
                    <a:gd name="connsiteX2" fmla="*/ 53228 w 501842"/>
                    <a:gd name="connsiteY2" fmla="*/ 83712 h 264031"/>
                    <a:gd name="connsiteX3" fmla="*/ 72546 w 501842"/>
                    <a:gd name="connsiteY3" fmla="*/ 88005 h 264031"/>
                    <a:gd name="connsiteX4" fmla="*/ 94011 w 501842"/>
                    <a:gd name="connsiteY4" fmla="*/ 96591 h 264031"/>
                    <a:gd name="connsiteX5" fmla="*/ 104744 w 501842"/>
                    <a:gd name="connsiteY5" fmla="*/ 100884 h 264031"/>
                    <a:gd name="connsiteX6" fmla="*/ 111183 w 501842"/>
                    <a:gd name="connsiteY6" fmla="*/ 103031 h 264031"/>
                    <a:gd name="connsiteX7" fmla="*/ 132648 w 501842"/>
                    <a:gd name="connsiteY7" fmla="*/ 113763 h 264031"/>
                    <a:gd name="connsiteX8" fmla="*/ 141234 w 501842"/>
                    <a:gd name="connsiteY8" fmla="*/ 120203 h 264031"/>
                    <a:gd name="connsiteX9" fmla="*/ 151966 w 501842"/>
                    <a:gd name="connsiteY9" fmla="*/ 130935 h 264031"/>
                    <a:gd name="connsiteX10" fmla="*/ 169138 w 501842"/>
                    <a:gd name="connsiteY10" fmla="*/ 139521 h 264031"/>
                    <a:gd name="connsiteX11" fmla="*/ 182017 w 501842"/>
                    <a:gd name="connsiteY11" fmla="*/ 141667 h 264031"/>
                    <a:gd name="connsiteX12" fmla="*/ 197042 w 501842"/>
                    <a:gd name="connsiteY12" fmla="*/ 143814 h 264031"/>
                    <a:gd name="connsiteX13" fmla="*/ 205628 w 501842"/>
                    <a:gd name="connsiteY13" fmla="*/ 145960 h 264031"/>
                    <a:gd name="connsiteX14" fmla="*/ 218507 w 501842"/>
                    <a:gd name="connsiteY14" fmla="*/ 156693 h 264031"/>
                    <a:gd name="connsiteX15" fmla="*/ 220654 w 501842"/>
                    <a:gd name="connsiteY15" fmla="*/ 163132 h 264031"/>
                    <a:gd name="connsiteX16" fmla="*/ 224946 w 501842"/>
                    <a:gd name="connsiteY16" fmla="*/ 173865 h 264031"/>
                    <a:gd name="connsiteX17" fmla="*/ 229239 w 501842"/>
                    <a:gd name="connsiteY17" fmla="*/ 193183 h 264031"/>
                    <a:gd name="connsiteX18" fmla="*/ 235679 w 501842"/>
                    <a:gd name="connsiteY18" fmla="*/ 210355 h 264031"/>
                    <a:gd name="connsiteX19" fmla="*/ 239972 w 501842"/>
                    <a:gd name="connsiteY19" fmla="*/ 225380 h 264031"/>
                    <a:gd name="connsiteX20" fmla="*/ 242118 w 501842"/>
                    <a:gd name="connsiteY20" fmla="*/ 231819 h 264031"/>
                    <a:gd name="connsiteX21" fmla="*/ 248558 w 501842"/>
                    <a:gd name="connsiteY21" fmla="*/ 238259 h 264031"/>
                    <a:gd name="connsiteX22" fmla="*/ 254997 w 501842"/>
                    <a:gd name="connsiteY22" fmla="*/ 240405 h 264031"/>
                    <a:gd name="connsiteX23" fmla="*/ 310806 w 501842"/>
                    <a:gd name="connsiteY23" fmla="*/ 236112 h 264031"/>
                    <a:gd name="connsiteX24" fmla="*/ 343003 w 501842"/>
                    <a:gd name="connsiteY24" fmla="*/ 236112 h 264031"/>
                    <a:gd name="connsiteX25" fmla="*/ 345149 w 501842"/>
                    <a:gd name="connsiteY25" fmla="*/ 242552 h 264031"/>
                    <a:gd name="connsiteX26" fmla="*/ 403104 w 501842"/>
                    <a:gd name="connsiteY26" fmla="*/ 257577 h 264031"/>
                    <a:gd name="connsiteX27" fmla="*/ 446034 w 501842"/>
                    <a:gd name="connsiteY27" fmla="*/ 259724 h 264031"/>
                    <a:gd name="connsiteX28" fmla="*/ 495403 w 501842"/>
                    <a:gd name="connsiteY28" fmla="*/ 261870 h 264031"/>
                    <a:gd name="connsiteX29" fmla="*/ 497549 w 501842"/>
                    <a:gd name="connsiteY29" fmla="*/ 255431 h 264031"/>
                    <a:gd name="connsiteX30" fmla="*/ 501842 w 501842"/>
                    <a:gd name="connsiteY30" fmla="*/ 248991 h 264031"/>
                    <a:gd name="connsiteX31" fmla="*/ 499696 w 501842"/>
                    <a:gd name="connsiteY31" fmla="*/ 242552 h 264031"/>
                    <a:gd name="connsiteX32" fmla="*/ 495403 w 501842"/>
                    <a:gd name="connsiteY32" fmla="*/ 225380 h 264031"/>
                    <a:gd name="connsiteX33" fmla="*/ 493256 w 501842"/>
                    <a:gd name="connsiteY33" fmla="*/ 178157 h 264031"/>
                    <a:gd name="connsiteX34" fmla="*/ 486817 w 501842"/>
                    <a:gd name="connsiteY34" fmla="*/ 165279 h 264031"/>
                    <a:gd name="connsiteX35" fmla="*/ 476085 w 501842"/>
                    <a:gd name="connsiteY35" fmla="*/ 139521 h 264031"/>
                    <a:gd name="connsiteX36" fmla="*/ 471792 w 501842"/>
                    <a:gd name="connsiteY36" fmla="*/ 120203 h 264031"/>
                    <a:gd name="connsiteX37" fmla="*/ 465352 w 501842"/>
                    <a:gd name="connsiteY37" fmla="*/ 105177 h 264031"/>
                    <a:gd name="connsiteX38" fmla="*/ 458913 w 501842"/>
                    <a:gd name="connsiteY38" fmla="*/ 94445 h 264031"/>
                    <a:gd name="connsiteX39" fmla="*/ 450327 w 501842"/>
                    <a:gd name="connsiteY39" fmla="*/ 72980 h 264031"/>
                    <a:gd name="connsiteX40" fmla="*/ 443887 w 501842"/>
                    <a:gd name="connsiteY40" fmla="*/ 62248 h 264031"/>
                    <a:gd name="connsiteX41" fmla="*/ 439594 w 501842"/>
                    <a:gd name="connsiteY41" fmla="*/ 53662 h 264031"/>
                    <a:gd name="connsiteX42" fmla="*/ 433155 w 501842"/>
                    <a:gd name="connsiteY42" fmla="*/ 49369 h 264031"/>
                    <a:gd name="connsiteX43" fmla="*/ 426715 w 501842"/>
                    <a:gd name="connsiteY43" fmla="*/ 40783 h 264031"/>
                    <a:gd name="connsiteX44" fmla="*/ 407397 w 501842"/>
                    <a:gd name="connsiteY44" fmla="*/ 25757 h 264031"/>
                    <a:gd name="connsiteX45" fmla="*/ 394518 w 501842"/>
                    <a:gd name="connsiteY45" fmla="*/ 15025 h 264031"/>
                    <a:gd name="connsiteX46" fmla="*/ 385932 w 501842"/>
                    <a:gd name="connsiteY46" fmla="*/ 8586 h 264031"/>
                    <a:gd name="connsiteX47" fmla="*/ 368761 w 501842"/>
                    <a:gd name="connsiteY47" fmla="*/ 0 h 264031"/>
                    <a:gd name="connsiteX48" fmla="*/ 237825 w 501842"/>
                    <a:gd name="connsiteY48" fmla="*/ 2146 h 264031"/>
                    <a:gd name="connsiteX49" fmla="*/ 222800 w 501842"/>
                    <a:gd name="connsiteY49" fmla="*/ 4293 h 264031"/>
                    <a:gd name="connsiteX50" fmla="*/ 201335 w 501842"/>
                    <a:gd name="connsiteY50" fmla="*/ 6439 h 264031"/>
                    <a:gd name="connsiteX51" fmla="*/ 126208 w 501842"/>
                    <a:gd name="connsiteY51" fmla="*/ 4293 h 264031"/>
                    <a:gd name="connsiteX52" fmla="*/ 106890 w 501842"/>
                    <a:gd name="connsiteY52" fmla="*/ 2146 h 264031"/>
                    <a:gd name="connsiteX53" fmla="*/ 6006 w 501842"/>
                    <a:gd name="connsiteY53" fmla="*/ 4293 h 264031"/>
                    <a:gd name="connsiteX54" fmla="*/ 3859 w 501842"/>
                    <a:gd name="connsiteY54" fmla="*/ 42929 h 264031"/>
                    <a:gd name="connsiteX55" fmla="*/ 25324 w 501842"/>
                    <a:gd name="connsiteY55" fmla="*/ 51515 h 264031"/>
                    <a:gd name="connsiteX56" fmla="*/ 31763 w 501842"/>
                    <a:gd name="connsiteY56" fmla="*/ 55808 h 264031"/>
                    <a:gd name="connsiteX57" fmla="*/ 36056 w 501842"/>
                    <a:gd name="connsiteY57" fmla="*/ 62248 h 264031"/>
                    <a:gd name="connsiteX58" fmla="*/ 18885 w 501842"/>
                    <a:gd name="connsiteY58" fmla="*/ 57955 h 264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501842" h="264031">
                      <a:moveTo>
                        <a:pt x="18885" y="57955"/>
                      </a:moveTo>
                      <a:cubicBezTo>
                        <a:pt x="19958" y="60459"/>
                        <a:pt x="26832" y="67305"/>
                        <a:pt x="42496" y="77273"/>
                      </a:cubicBezTo>
                      <a:cubicBezTo>
                        <a:pt x="46016" y="79513"/>
                        <a:pt x="49307" y="82286"/>
                        <a:pt x="53228" y="83712"/>
                      </a:cubicBezTo>
                      <a:cubicBezTo>
                        <a:pt x="65306" y="88104"/>
                        <a:pt x="63554" y="83509"/>
                        <a:pt x="72546" y="88005"/>
                      </a:cubicBezTo>
                      <a:cubicBezTo>
                        <a:pt x="91028" y="97246"/>
                        <a:pt x="75147" y="92819"/>
                        <a:pt x="94011" y="96591"/>
                      </a:cubicBezTo>
                      <a:cubicBezTo>
                        <a:pt x="97589" y="98022"/>
                        <a:pt x="101136" y="99531"/>
                        <a:pt x="104744" y="100884"/>
                      </a:cubicBezTo>
                      <a:cubicBezTo>
                        <a:pt x="106862" y="101678"/>
                        <a:pt x="109205" y="101932"/>
                        <a:pt x="111183" y="103031"/>
                      </a:cubicBezTo>
                      <a:cubicBezTo>
                        <a:pt x="132089" y="114646"/>
                        <a:pt x="115871" y="109570"/>
                        <a:pt x="132648" y="113763"/>
                      </a:cubicBezTo>
                      <a:cubicBezTo>
                        <a:pt x="135510" y="115910"/>
                        <a:pt x="138560" y="117826"/>
                        <a:pt x="141234" y="120203"/>
                      </a:cubicBezTo>
                      <a:cubicBezTo>
                        <a:pt x="145015" y="123564"/>
                        <a:pt x="147806" y="128055"/>
                        <a:pt x="151966" y="130935"/>
                      </a:cubicBezTo>
                      <a:cubicBezTo>
                        <a:pt x="157228" y="134578"/>
                        <a:pt x="162825" y="138469"/>
                        <a:pt x="169138" y="139521"/>
                      </a:cubicBezTo>
                      <a:lnTo>
                        <a:pt x="182017" y="141667"/>
                      </a:lnTo>
                      <a:cubicBezTo>
                        <a:pt x="187017" y="142436"/>
                        <a:pt x="192064" y="142909"/>
                        <a:pt x="197042" y="143814"/>
                      </a:cubicBezTo>
                      <a:cubicBezTo>
                        <a:pt x="199944" y="144342"/>
                        <a:pt x="202766" y="145245"/>
                        <a:pt x="205628" y="145960"/>
                      </a:cubicBezTo>
                      <a:cubicBezTo>
                        <a:pt x="210382" y="149129"/>
                        <a:pt x="215200" y="151732"/>
                        <a:pt x="218507" y="156693"/>
                      </a:cubicBezTo>
                      <a:cubicBezTo>
                        <a:pt x="219762" y="158576"/>
                        <a:pt x="219860" y="161014"/>
                        <a:pt x="220654" y="163132"/>
                      </a:cubicBezTo>
                      <a:cubicBezTo>
                        <a:pt x="222007" y="166740"/>
                        <a:pt x="223728" y="170210"/>
                        <a:pt x="224946" y="173865"/>
                      </a:cubicBezTo>
                      <a:cubicBezTo>
                        <a:pt x="231300" y="192928"/>
                        <a:pt x="222406" y="170976"/>
                        <a:pt x="229239" y="193183"/>
                      </a:cubicBezTo>
                      <a:cubicBezTo>
                        <a:pt x="231037" y="199026"/>
                        <a:pt x="233590" y="204610"/>
                        <a:pt x="235679" y="210355"/>
                      </a:cubicBezTo>
                      <a:cubicBezTo>
                        <a:pt x="239105" y="219777"/>
                        <a:pt x="236823" y="214358"/>
                        <a:pt x="239972" y="225380"/>
                      </a:cubicBezTo>
                      <a:cubicBezTo>
                        <a:pt x="240594" y="227555"/>
                        <a:pt x="240863" y="229937"/>
                        <a:pt x="242118" y="231819"/>
                      </a:cubicBezTo>
                      <a:cubicBezTo>
                        <a:pt x="243802" y="234345"/>
                        <a:pt x="246032" y="236575"/>
                        <a:pt x="248558" y="238259"/>
                      </a:cubicBezTo>
                      <a:cubicBezTo>
                        <a:pt x="250440" y="239514"/>
                        <a:pt x="252851" y="239690"/>
                        <a:pt x="254997" y="240405"/>
                      </a:cubicBezTo>
                      <a:lnTo>
                        <a:pt x="310806" y="236112"/>
                      </a:lnTo>
                      <a:cubicBezTo>
                        <a:pt x="336527" y="233843"/>
                        <a:pt x="319171" y="232708"/>
                        <a:pt x="343003" y="236112"/>
                      </a:cubicBezTo>
                      <a:cubicBezTo>
                        <a:pt x="343718" y="238259"/>
                        <a:pt x="344137" y="240528"/>
                        <a:pt x="345149" y="242552"/>
                      </a:cubicBezTo>
                      <a:cubicBezTo>
                        <a:pt x="355486" y="263227"/>
                        <a:pt x="375021" y="254456"/>
                        <a:pt x="403104" y="257577"/>
                      </a:cubicBezTo>
                      <a:cubicBezTo>
                        <a:pt x="417344" y="259159"/>
                        <a:pt x="431724" y="259008"/>
                        <a:pt x="446034" y="259724"/>
                      </a:cubicBezTo>
                      <a:cubicBezTo>
                        <a:pt x="450941" y="260337"/>
                        <a:pt x="484067" y="267538"/>
                        <a:pt x="495403" y="261870"/>
                      </a:cubicBezTo>
                      <a:cubicBezTo>
                        <a:pt x="497427" y="260858"/>
                        <a:pt x="496537" y="257455"/>
                        <a:pt x="497549" y="255431"/>
                      </a:cubicBezTo>
                      <a:cubicBezTo>
                        <a:pt x="498703" y="253123"/>
                        <a:pt x="500411" y="251138"/>
                        <a:pt x="501842" y="248991"/>
                      </a:cubicBezTo>
                      <a:cubicBezTo>
                        <a:pt x="501127" y="246845"/>
                        <a:pt x="500291" y="244735"/>
                        <a:pt x="499696" y="242552"/>
                      </a:cubicBezTo>
                      <a:cubicBezTo>
                        <a:pt x="498144" y="236860"/>
                        <a:pt x="495403" y="225380"/>
                        <a:pt x="495403" y="225380"/>
                      </a:cubicBezTo>
                      <a:cubicBezTo>
                        <a:pt x="494687" y="209639"/>
                        <a:pt x="495484" y="193756"/>
                        <a:pt x="493256" y="178157"/>
                      </a:cubicBezTo>
                      <a:cubicBezTo>
                        <a:pt x="492577" y="173406"/>
                        <a:pt x="488766" y="169665"/>
                        <a:pt x="486817" y="165279"/>
                      </a:cubicBezTo>
                      <a:cubicBezTo>
                        <a:pt x="483039" y="156779"/>
                        <a:pt x="477909" y="148642"/>
                        <a:pt x="476085" y="139521"/>
                      </a:cubicBezTo>
                      <a:cubicBezTo>
                        <a:pt x="475444" y="136316"/>
                        <a:pt x="473138" y="123903"/>
                        <a:pt x="471792" y="120203"/>
                      </a:cubicBezTo>
                      <a:cubicBezTo>
                        <a:pt x="469930" y="115082"/>
                        <a:pt x="467789" y="110051"/>
                        <a:pt x="465352" y="105177"/>
                      </a:cubicBezTo>
                      <a:cubicBezTo>
                        <a:pt x="463486" y="101446"/>
                        <a:pt x="460677" y="98225"/>
                        <a:pt x="458913" y="94445"/>
                      </a:cubicBezTo>
                      <a:cubicBezTo>
                        <a:pt x="455654" y="87462"/>
                        <a:pt x="454292" y="79588"/>
                        <a:pt x="450327" y="72980"/>
                      </a:cubicBezTo>
                      <a:cubicBezTo>
                        <a:pt x="448180" y="69403"/>
                        <a:pt x="445913" y="65895"/>
                        <a:pt x="443887" y="62248"/>
                      </a:cubicBezTo>
                      <a:cubicBezTo>
                        <a:pt x="442333" y="59451"/>
                        <a:pt x="441642" y="56120"/>
                        <a:pt x="439594" y="53662"/>
                      </a:cubicBezTo>
                      <a:cubicBezTo>
                        <a:pt x="437943" y="51680"/>
                        <a:pt x="434979" y="51193"/>
                        <a:pt x="433155" y="49369"/>
                      </a:cubicBezTo>
                      <a:cubicBezTo>
                        <a:pt x="430625" y="46839"/>
                        <a:pt x="429352" y="43201"/>
                        <a:pt x="426715" y="40783"/>
                      </a:cubicBezTo>
                      <a:cubicBezTo>
                        <a:pt x="420701" y="35270"/>
                        <a:pt x="413166" y="31526"/>
                        <a:pt x="407397" y="25757"/>
                      </a:cubicBezTo>
                      <a:cubicBezTo>
                        <a:pt x="397376" y="15736"/>
                        <a:pt x="404977" y="22495"/>
                        <a:pt x="394518" y="15025"/>
                      </a:cubicBezTo>
                      <a:cubicBezTo>
                        <a:pt x="391607" y="12946"/>
                        <a:pt x="389059" y="10323"/>
                        <a:pt x="385932" y="8586"/>
                      </a:cubicBezTo>
                      <a:cubicBezTo>
                        <a:pt x="354441" y="-8909"/>
                        <a:pt x="390701" y="14628"/>
                        <a:pt x="368761" y="0"/>
                      </a:cubicBezTo>
                      <a:lnTo>
                        <a:pt x="237825" y="2146"/>
                      </a:lnTo>
                      <a:cubicBezTo>
                        <a:pt x="232768" y="2295"/>
                        <a:pt x="227825" y="3702"/>
                        <a:pt x="222800" y="4293"/>
                      </a:cubicBezTo>
                      <a:cubicBezTo>
                        <a:pt x="215659" y="5133"/>
                        <a:pt x="208490" y="5724"/>
                        <a:pt x="201335" y="6439"/>
                      </a:cubicBezTo>
                      <a:lnTo>
                        <a:pt x="126208" y="4293"/>
                      </a:lnTo>
                      <a:cubicBezTo>
                        <a:pt x="119736" y="3999"/>
                        <a:pt x="113369" y="2146"/>
                        <a:pt x="106890" y="2146"/>
                      </a:cubicBezTo>
                      <a:cubicBezTo>
                        <a:pt x="73254" y="2146"/>
                        <a:pt x="39634" y="3577"/>
                        <a:pt x="6006" y="4293"/>
                      </a:cubicBezTo>
                      <a:cubicBezTo>
                        <a:pt x="1740" y="17090"/>
                        <a:pt x="-3901" y="28378"/>
                        <a:pt x="3859" y="42929"/>
                      </a:cubicBezTo>
                      <a:cubicBezTo>
                        <a:pt x="4916" y="44912"/>
                        <a:pt x="20378" y="49867"/>
                        <a:pt x="25324" y="51515"/>
                      </a:cubicBezTo>
                      <a:cubicBezTo>
                        <a:pt x="27470" y="52946"/>
                        <a:pt x="29939" y="53984"/>
                        <a:pt x="31763" y="55808"/>
                      </a:cubicBezTo>
                      <a:cubicBezTo>
                        <a:pt x="33587" y="57632"/>
                        <a:pt x="34444" y="60233"/>
                        <a:pt x="36056" y="62248"/>
                      </a:cubicBezTo>
                      <a:cubicBezTo>
                        <a:pt x="37320" y="63828"/>
                        <a:pt x="17812" y="55451"/>
                        <a:pt x="18885" y="57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>
                      <a:alpha val="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sz="700" b="1"/>
                </a:p>
              </p:txBody>
            </p:sp>
            <p:sp>
              <p:nvSpPr>
                <p:cNvPr id="37" name="자유형 36"/>
                <p:cNvSpPr/>
                <p:nvPr/>
              </p:nvSpPr>
              <p:spPr bwMode="auto">
                <a:xfrm>
                  <a:off x="7353518" y="4816404"/>
                  <a:ext cx="501842" cy="264031"/>
                </a:xfrm>
                <a:custGeom>
                  <a:avLst/>
                  <a:gdLst>
                    <a:gd name="connsiteX0" fmla="*/ 18885 w 501842"/>
                    <a:gd name="connsiteY0" fmla="*/ 57955 h 264031"/>
                    <a:gd name="connsiteX1" fmla="*/ 42496 w 501842"/>
                    <a:gd name="connsiteY1" fmla="*/ 77273 h 264031"/>
                    <a:gd name="connsiteX2" fmla="*/ 53228 w 501842"/>
                    <a:gd name="connsiteY2" fmla="*/ 83712 h 264031"/>
                    <a:gd name="connsiteX3" fmla="*/ 72546 w 501842"/>
                    <a:gd name="connsiteY3" fmla="*/ 88005 h 264031"/>
                    <a:gd name="connsiteX4" fmla="*/ 94011 w 501842"/>
                    <a:gd name="connsiteY4" fmla="*/ 96591 h 264031"/>
                    <a:gd name="connsiteX5" fmla="*/ 104744 w 501842"/>
                    <a:gd name="connsiteY5" fmla="*/ 100884 h 264031"/>
                    <a:gd name="connsiteX6" fmla="*/ 111183 w 501842"/>
                    <a:gd name="connsiteY6" fmla="*/ 103031 h 264031"/>
                    <a:gd name="connsiteX7" fmla="*/ 132648 w 501842"/>
                    <a:gd name="connsiteY7" fmla="*/ 113763 h 264031"/>
                    <a:gd name="connsiteX8" fmla="*/ 141234 w 501842"/>
                    <a:gd name="connsiteY8" fmla="*/ 120203 h 264031"/>
                    <a:gd name="connsiteX9" fmla="*/ 151966 w 501842"/>
                    <a:gd name="connsiteY9" fmla="*/ 130935 h 264031"/>
                    <a:gd name="connsiteX10" fmla="*/ 169138 w 501842"/>
                    <a:gd name="connsiteY10" fmla="*/ 139521 h 264031"/>
                    <a:gd name="connsiteX11" fmla="*/ 182017 w 501842"/>
                    <a:gd name="connsiteY11" fmla="*/ 141667 h 264031"/>
                    <a:gd name="connsiteX12" fmla="*/ 197042 w 501842"/>
                    <a:gd name="connsiteY12" fmla="*/ 143814 h 264031"/>
                    <a:gd name="connsiteX13" fmla="*/ 205628 w 501842"/>
                    <a:gd name="connsiteY13" fmla="*/ 145960 h 264031"/>
                    <a:gd name="connsiteX14" fmla="*/ 218507 w 501842"/>
                    <a:gd name="connsiteY14" fmla="*/ 156693 h 264031"/>
                    <a:gd name="connsiteX15" fmla="*/ 220654 w 501842"/>
                    <a:gd name="connsiteY15" fmla="*/ 163132 h 264031"/>
                    <a:gd name="connsiteX16" fmla="*/ 224946 w 501842"/>
                    <a:gd name="connsiteY16" fmla="*/ 173865 h 264031"/>
                    <a:gd name="connsiteX17" fmla="*/ 229239 w 501842"/>
                    <a:gd name="connsiteY17" fmla="*/ 193183 h 264031"/>
                    <a:gd name="connsiteX18" fmla="*/ 235679 w 501842"/>
                    <a:gd name="connsiteY18" fmla="*/ 210355 h 264031"/>
                    <a:gd name="connsiteX19" fmla="*/ 239972 w 501842"/>
                    <a:gd name="connsiteY19" fmla="*/ 225380 h 264031"/>
                    <a:gd name="connsiteX20" fmla="*/ 242118 w 501842"/>
                    <a:gd name="connsiteY20" fmla="*/ 231819 h 264031"/>
                    <a:gd name="connsiteX21" fmla="*/ 248558 w 501842"/>
                    <a:gd name="connsiteY21" fmla="*/ 238259 h 264031"/>
                    <a:gd name="connsiteX22" fmla="*/ 254997 w 501842"/>
                    <a:gd name="connsiteY22" fmla="*/ 240405 h 264031"/>
                    <a:gd name="connsiteX23" fmla="*/ 310806 w 501842"/>
                    <a:gd name="connsiteY23" fmla="*/ 236112 h 264031"/>
                    <a:gd name="connsiteX24" fmla="*/ 343003 w 501842"/>
                    <a:gd name="connsiteY24" fmla="*/ 236112 h 264031"/>
                    <a:gd name="connsiteX25" fmla="*/ 345149 w 501842"/>
                    <a:gd name="connsiteY25" fmla="*/ 242552 h 264031"/>
                    <a:gd name="connsiteX26" fmla="*/ 403104 w 501842"/>
                    <a:gd name="connsiteY26" fmla="*/ 257577 h 264031"/>
                    <a:gd name="connsiteX27" fmla="*/ 446034 w 501842"/>
                    <a:gd name="connsiteY27" fmla="*/ 259724 h 264031"/>
                    <a:gd name="connsiteX28" fmla="*/ 495403 w 501842"/>
                    <a:gd name="connsiteY28" fmla="*/ 261870 h 264031"/>
                    <a:gd name="connsiteX29" fmla="*/ 497549 w 501842"/>
                    <a:gd name="connsiteY29" fmla="*/ 255431 h 264031"/>
                    <a:gd name="connsiteX30" fmla="*/ 501842 w 501842"/>
                    <a:gd name="connsiteY30" fmla="*/ 248991 h 264031"/>
                    <a:gd name="connsiteX31" fmla="*/ 499696 w 501842"/>
                    <a:gd name="connsiteY31" fmla="*/ 242552 h 264031"/>
                    <a:gd name="connsiteX32" fmla="*/ 495403 w 501842"/>
                    <a:gd name="connsiteY32" fmla="*/ 225380 h 264031"/>
                    <a:gd name="connsiteX33" fmla="*/ 493256 w 501842"/>
                    <a:gd name="connsiteY33" fmla="*/ 178157 h 264031"/>
                    <a:gd name="connsiteX34" fmla="*/ 486817 w 501842"/>
                    <a:gd name="connsiteY34" fmla="*/ 165279 h 264031"/>
                    <a:gd name="connsiteX35" fmla="*/ 476085 w 501842"/>
                    <a:gd name="connsiteY35" fmla="*/ 139521 h 264031"/>
                    <a:gd name="connsiteX36" fmla="*/ 471792 w 501842"/>
                    <a:gd name="connsiteY36" fmla="*/ 120203 h 264031"/>
                    <a:gd name="connsiteX37" fmla="*/ 465352 w 501842"/>
                    <a:gd name="connsiteY37" fmla="*/ 105177 h 264031"/>
                    <a:gd name="connsiteX38" fmla="*/ 458913 w 501842"/>
                    <a:gd name="connsiteY38" fmla="*/ 94445 h 264031"/>
                    <a:gd name="connsiteX39" fmla="*/ 450327 w 501842"/>
                    <a:gd name="connsiteY39" fmla="*/ 72980 h 264031"/>
                    <a:gd name="connsiteX40" fmla="*/ 443887 w 501842"/>
                    <a:gd name="connsiteY40" fmla="*/ 62248 h 264031"/>
                    <a:gd name="connsiteX41" fmla="*/ 439594 w 501842"/>
                    <a:gd name="connsiteY41" fmla="*/ 53662 h 264031"/>
                    <a:gd name="connsiteX42" fmla="*/ 433155 w 501842"/>
                    <a:gd name="connsiteY42" fmla="*/ 49369 h 264031"/>
                    <a:gd name="connsiteX43" fmla="*/ 426715 w 501842"/>
                    <a:gd name="connsiteY43" fmla="*/ 40783 h 264031"/>
                    <a:gd name="connsiteX44" fmla="*/ 407397 w 501842"/>
                    <a:gd name="connsiteY44" fmla="*/ 25757 h 264031"/>
                    <a:gd name="connsiteX45" fmla="*/ 394518 w 501842"/>
                    <a:gd name="connsiteY45" fmla="*/ 15025 h 264031"/>
                    <a:gd name="connsiteX46" fmla="*/ 385932 w 501842"/>
                    <a:gd name="connsiteY46" fmla="*/ 8586 h 264031"/>
                    <a:gd name="connsiteX47" fmla="*/ 368761 w 501842"/>
                    <a:gd name="connsiteY47" fmla="*/ 0 h 264031"/>
                    <a:gd name="connsiteX48" fmla="*/ 237825 w 501842"/>
                    <a:gd name="connsiteY48" fmla="*/ 2146 h 264031"/>
                    <a:gd name="connsiteX49" fmla="*/ 222800 w 501842"/>
                    <a:gd name="connsiteY49" fmla="*/ 4293 h 264031"/>
                    <a:gd name="connsiteX50" fmla="*/ 201335 w 501842"/>
                    <a:gd name="connsiteY50" fmla="*/ 6439 h 264031"/>
                    <a:gd name="connsiteX51" fmla="*/ 126208 w 501842"/>
                    <a:gd name="connsiteY51" fmla="*/ 4293 h 264031"/>
                    <a:gd name="connsiteX52" fmla="*/ 106890 w 501842"/>
                    <a:gd name="connsiteY52" fmla="*/ 2146 h 264031"/>
                    <a:gd name="connsiteX53" fmla="*/ 6006 w 501842"/>
                    <a:gd name="connsiteY53" fmla="*/ 4293 h 264031"/>
                    <a:gd name="connsiteX54" fmla="*/ 3859 w 501842"/>
                    <a:gd name="connsiteY54" fmla="*/ 42929 h 264031"/>
                    <a:gd name="connsiteX55" fmla="*/ 25324 w 501842"/>
                    <a:gd name="connsiteY55" fmla="*/ 51515 h 264031"/>
                    <a:gd name="connsiteX56" fmla="*/ 31763 w 501842"/>
                    <a:gd name="connsiteY56" fmla="*/ 55808 h 264031"/>
                    <a:gd name="connsiteX57" fmla="*/ 36056 w 501842"/>
                    <a:gd name="connsiteY57" fmla="*/ 62248 h 264031"/>
                    <a:gd name="connsiteX58" fmla="*/ 18885 w 501842"/>
                    <a:gd name="connsiteY58" fmla="*/ 57955 h 264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501842" h="264031">
                      <a:moveTo>
                        <a:pt x="18885" y="57955"/>
                      </a:moveTo>
                      <a:cubicBezTo>
                        <a:pt x="19958" y="60459"/>
                        <a:pt x="26832" y="67305"/>
                        <a:pt x="42496" y="77273"/>
                      </a:cubicBezTo>
                      <a:cubicBezTo>
                        <a:pt x="46016" y="79513"/>
                        <a:pt x="49307" y="82286"/>
                        <a:pt x="53228" y="83712"/>
                      </a:cubicBezTo>
                      <a:cubicBezTo>
                        <a:pt x="65306" y="88104"/>
                        <a:pt x="63554" y="83509"/>
                        <a:pt x="72546" y="88005"/>
                      </a:cubicBezTo>
                      <a:cubicBezTo>
                        <a:pt x="91028" y="97246"/>
                        <a:pt x="75147" y="92819"/>
                        <a:pt x="94011" y="96591"/>
                      </a:cubicBezTo>
                      <a:cubicBezTo>
                        <a:pt x="97589" y="98022"/>
                        <a:pt x="101136" y="99531"/>
                        <a:pt x="104744" y="100884"/>
                      </a:cubicBezTo>
                      <a:cubicBezTo>
                        <a:pt x="106862" y="101678"/>
                        <a:pt x="109205" y="101932"/>
                        <a:pt x="111183" y="103031"/>
                      </a:cubicBezTo>
                      <a:cubicBezTo>
                        <a:pt x="132089" y="114646"/>
                        <a:pt x="115871" y="109570"/>
                        <a:pt x="132648" y="113763"/>
                      </a:cubicBezTo>
                      <a:cubicBezTo>
                        <a:pt x="135510" y="115910"/>
                        <a:pt x="138560" y="117826"/>
                        <a:pt x="141234" y="120203"/>
                      </a:cubicBezTo>
                      <a:cubicBezTo>
                        <a:pt x="145015" y="123564"/>
                        <a:pt x="147806" y="128055"/>
                        <a:pt x="151966" y="130935"/>
                      </a:cubicBezTo>
                      <a:cubicBezTo>
                        <a:pt x="157228" y="134578"/>
                        <a:pt x="162825" y="138469"/>
                        <a:pt x="169138" y="139521"/>
                      </a:cubicBezTo>
                      <a:lnTo>
                        <a:pt x="182017" y="141667"/>
                      </a:lnTo>
                      <a:cubicBezTo>
                        <a:pt x="187017" y="142436"/>
                        <a:pt x="192064" y="142909"/>
                        <a:pt x="197042" y="143814"/>
                      </a:cubicBezTo>
                      <a:cubicBezTo>
                        <a:pt x="199944" y="144342"/>
                        <a:pt x="202766" y="145245"/>
                        <a:pt x="205628" y="145960"/>
                      </a:cubicBezTo>
                      <a:cubicBezTo>
                        <a:pt x="210382" y="149129"/>
                        <a:pt x="215200" y="151732"/>
                        <a:pt x="218507" y="156693"/>
                      </a:cubicBezTo>
                      <a:cubicBezTo>
                        <a:pt x="219762" y="158576"/>
                        <a:pt x="219860" y="161014"/>
                        <a:pt x="220654" y="163132"/>
                      </a:cubicBezTo>
                      <a:cubicBezTo>
                        <a:pt x="222007" y="166740"/>
                        <a:pt x="223728" y="170210"/>
                        <a:pt x="224946" y="173865"/>
                      </a:cubicBezTo>
                      <a:cubicBezTo>
                        <a:pt x="231300" y="192928"/>
                        <a:pt x="222406" y="170976"/>
                        <a:pt x="229239" y="193183"/>
                      </a:cubicBezTo>
                      <a:cubicBezTo>
                        <a:pt x="231037" y="199026"/>
                        <a:pt x="233590" y="204610"/>
                        <a:pt x="235679" y="210355"/>
                      </a:cubicBezTo>
                      <a:cubicBezTo>
                        <a:pt x="239105" y="219777"/>
                        <a:pt x="236823" y="214358"/>
                        <a:pt x="239972" y="225380"/>
                      </a:cubicBezTo>
                      <a:cubicBezTo>
                        <a:pt x="240594" y="227555"/>
                        <a:pt x="240863" y="229937"/>
                        <a:pt x="242118" y="231819"/>
                      </a:cubicBezTo>
                      <a:cubicBezTo>
                        <a:pt x="243802" y="234345"/>
                        <a:pt x="246032" y="236575"/>
                        <a:pt x="248558" y="238259"/>
                      </a:cubicBezTo>
                      <a:cubicBezTo>
                        <a:pt x="250440" y="239514"/>
                        <a:pt x="252851" y="239690"/>
                        <a:pt x="254997" y="240405"/>
                      </a:cubicBezTo>
                      <a:lnTo>
                        <a:pt x="310806" y="236112"/>
                      </a:lnTo>
                      <a:cubicBezTo>
                        <a:pt x="336527" y="233843"/>
                        <a:pt x="319171" y="232708"/>
                        <a:pt x="343003" y="236112"/>
                      </a:cubicBezTo>
                      <a:cubicBezTo>
                        <a:pt x="343718" y="238259"/>
                        <a:pt x="344137" y="240528"/>
                        <a:pt x="345149" y="242552"/>
                      </a:cubicBezTo>
                      <a:cubicBezTo>
                        <a:pt x="355486" y="263227"/>
                        <a:pt x="375021" y="254456"/>
                        <a:pt x="403104" y="257577"/>
                      </a:cubicBezTo>
                      <a:cubicBezTo>
                        <a:pt x="417344" y="259159"/>
                        <a:pt x="431724" y="259008"/>
                        <a:pt x="446034" y="259724"/>
                      </a:cubicBezTo>
                      <a:cubicBezTo>
                        <a:pt x="450941" y="260337"/>
                        <a:pt x="484067" y="267538"/>
                        <a:pt x="495403" y="261870"/>
                      </a:cubicBezTo>
                      <a:cubicBezTo>
                        <a:pt x="497427" y="260858"/>
                        <a:pt x="496537" y="257455"/>
                        <a:pt x="497549" y="255431"/>
                      </a:cubicBezTo>
                      <a:cubicBezTo>
                        <a:pt x="498703" y="253123"/>
                        <a:pt x="500411" y="251138"/>
                        <a:pt x="501842" y="248991"/>
                      </a:cubicBezTo>
                      <a:cubicBezTo>
                        <a:pt x="501127" y="246845"/>
                        <a:pt x="500291" y="244735"/>
                        <a:pt x="499696" y="242552"/>
                      </a:cubicBezTo>
                      <a:cubicBezTo>
                        <a:pt x="498144" y="236860"/>
                        <a:pt x="495403" y="225380"/>
                        <a:pt x="495403" y="225380"/>
                      </a:cubicBezTo>
                      <a:cubicBezTo>
                        <a:pt x="494687" y="209639"/>
                        <a:pt x="495484" y="193756"/>
                        <a:pt x="493256" y="178157"/>
                      </a:cubicBezTo>
                      <a:cubicBezTo>
                        <a:pt x="492577" y="173406"/>
                        <a:pt x="488766" y="169665"/>
                        <a:pt x="486817" y="165279"/>
                      </a:cubicBezTo>
                      <a:cubicBezTo>
                        <a:pt x="483039" y="156779"/>
                        <a:pt x="477909" y="148642"/>
                        <a:pt x="476085" y="139521"/>
                      </a:cubicBezTo>
                      <a:cubicBezTo>
                        <a:pt x="475444" y="136316"/>
                        <a:pt x="473138" y="123903"/>
                        <a:pt x="471792" y="120203"/>
                      </a:cubicBezTo>
                      <a:cubicBezTo>
                        <a:pt x="469930" y="115082"/>
                        <a:pt x="467789" y="110051"/>
                        <a:pt x="465352" y="105177"/>
                      </a:cubicBezTo>
                      <a:cubicBezTo>
                        <a:pt x="463486" y="101446"/>
                        <a:pt x="460677" y="98225"/>
                        <a:pt x="458913" y="94445"/>
                      </a:cubicBezTo>
                      <a:cubicBezTo>
                        <a:pt x="455654" y="87462"/>
                        <a:pt x="454292" y="79588"/>
                        <a:pt x="450327" y="72980"/>
                      </a:cubicBezTo>
                      <a:cubicBezTo>
                        <a:pt x="448180" y="69403"/>
                        <a:pt x="445913" y="65895"/>
                        <a:pt x="443887" y="62248"/>
                      </a:cubicBezTo>
                      <a:cubicBezTo>
                        <a:pt x="442333" y="59451"/>
                        <a:pt x="441642" y="56120"/>
                        <a:pt x="439594" y="53662"/>
                      </a:cubicBezTo>
                      <a:cubicBezTo>
                        <a:pt x="437943" y="51680"/>
                        <a:pt x="434979" y="51193"/>
                        <a:pt x="433155" y="49369"/>
                      </a:cubicBezTo>
                      <a:cubicBezTo>
                        <a:pt x="430625" y="46839"/>
                        <a:pt x="429352" y="43201"/>
                        <a:pt x="426715" y="40783"/>
                      </a:cubicBezTo>
                      <a:cubicBezTo>
                        <a:pt x="420701" y="35270"/>
                        <a:pt x="413166" y="31526"/>
                        <a:pt x="407397" y="25757"/>
                      </a:cubicBezTo>
                      <a:cubicBezTo>
                        <a:pt x="397376" y="15736"/>
                        <a:pt x="404977" y="22495"/>
                        <a:pt x="394518" y="15025"/>
                      </a:cubicBezTo>
                      <a:cubicBezTo>
                        <a:pt x="391607" y="12946"/>
                        <a:pt x="389059" y="10323"/>
                        <a:pt x="385932" y="8586"/>
                      </a:cubicBezTo>
                      <a:cubicBezTo>
                        <a:pt x="354441" y="-8909"/>
                        <a:pt x="390701" y="14628"/>
                        <a:pt x="368761" y="0"/>
                      </a:cubicBezTo>
                      <a:lnTo>
                        <a:pt x="237825" y="2146"/>
                      </a:lnTo>
                      <a:cubicBezTo>
                        <a:pt x="232768" y="2295"/>
                        <a:pt x="227825" y="3702"/>
                        <a:pt x="222800" y="4293"/>
                      </a:cubicBezTo>
                      <a:cubicBezTo>
                        <a:pt x="215659" y="5133"/>
                        <a:pt x="208490" y="5724"/>
                        <a:pt x="201335" y="6439"/>
                      </a:cubicBezTo>
                      <a:lnTo>
                        <a:pt x="126208" y="4293"/>
                      </a:lnTo>
                      <a:cubicBezTo>
                        <a:pt x="119736" y="3999"/>
                        <a:pt x="113369" y="2146"/>
                        <a:pt x="106890" y="2146"/>
                      </a:cubicBezTo>
                      <a:cubicBezTo>
                        <a:pt x="73254" y="2146"/>
                        <a:pt x="39634" y="3577"/>
                        <a:pt x="6006" y="4293"/>
                      </a:cubicBezTo>
                      <a:cubicBezTo>
                        <a:pt x="1740" y="17090"/>
                        <a:pt x="-3901" y="28378"/>
                        <a:pt x="3859" y="42929"/>
                      </a:cubicBezTo>
                      <a:cubicBezTo>
                        <a:pt x="4916" y="44912"/>
                        <a:pt x="20378" y="49867"/>
                        <a:pt x="25324" y="51515"/>
                      </a:cubicBezTo>
                      <a:cubicBezTo>
                        <a:pt x="27470" y="52946"/>
                        <a:pt x="29939" y="53984"/>
                        <a:pt x="31763" y="55808"/>
                      </a:cubicBezTo>
                      <a:cubicBezTo>
                        <a:pt x="33587" y="57632"/>
                        <a:pt x="34444" y="60233"/>
                        <a:pt x="36056" y="62248"/>
                      </a:cubicBezTo>
                      <a:cubicBezTo>
                        <a:pt x="37320" y="63828"/>
                        <a:pt x="17812" y="55451"/>
                        <a:pt x="18885" y="57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>
                      <a:alpha val="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sz="700" b="1"/>
                </a:p>
              </p:txBody>
            </p:sp>
            <p:sp>
              <p:nvSpPr>
                <p:cNvPr id="38" name="자유형 37"/>
                <p:cNvSpPr/>
                <p:nvPr/>
              </p:nvSpPr>
              <p:spPr bwMode="auto">
                <a:xfrm rot="6779236" flipV="1">
                  <a:off x="5885083" y="3640086"/>
                  <a:ext cx="1184414" cy="508057"/>
                </a:xfrm>
                <a:custGeom>
                  <a:avLst/>
                  <a:gdLst>
                    <a:gd name="connsiteX0" fmla="*/ 18885 w 501842"/>
                    <a:gd name="connsiteY0" fmla="*/ 57955 h 264031"/>
                    <a:gd name="connsiteX1" fmla="*/ 42496 w 501842"/>
                    <a:gd name="connsiteY1" fmla="*/ 77273 h 264031"/>
                    <a:gd name="connsiteX2" fmla="*/ 53228 w 501842"/>
                    <a:gd name="connsiteY2" fmla="*/ 83712 h 264031"/>
                    <a:gd name="connsiteX3" fmla="*/ 72546 w 501842"/>
                    <a:gd name="connsiteY3" fmla="*/ 88005 h 264031"/>
                    <a:gd name="connsiteX4" fmla="*/ 94011 w 501842"/>
                    <a:gd name="connsiteY4" fmla="*/ 96591 h 264031"/>
                    <a:gd name="connsiteX5" fmla="*/ 104744 w 501842"/>
                    <a:gd name="connsiteY5" fmla="*/ 100884 h 264031"/>
                    <a:gd name="connsiteX6" fmla="*/ 111183 w 501842"/>
                    <a:gd name="connsiteY6" fmla="*/ 103031 h 264031"/>
                    <a:gd name="connsiteX7" fmla="*/ 132648 w 501842"/>
                    <a:gd name="connsiteY7" fmla="*/ 113763 h 264031"/>
                    <a:gd name="connsiteX8" fmla="*/ 141234 w 501842"/>
                    <a:gd name="connsiteY8" fmla="*/ 120203 h 264031"/>
                    <a:gd name="connsiteX9" fmla="*/ 151966 w 501842"/>
                    <a:gd name="connsiteY9" fmla="*/ 130935 h 264031"/>
                    <a:gd name="connsiteX10" fmla="*/ 169138 w 501842"/>
                    <a:gd name="connsiteY10" fmla="*/ 139521 h 264031"/>
                    <a:gd name="connsiteX11" fmla="*/ 182017 w 501842"/>
                    <a:gd name="connsiteY11" fmla="*/ 141667 h 264031"/>
                    <a:gd name="connsiteX12" fmla="*/ 197042 w 501842"/>
                    <a:gd name="connsiteY12" fmla="*/ 143814 h 264031"/>
                    <a:gd name="connsiteX13" fmla="*/ 205628 w 501842"/>
                    <a:gd name="connsiteY13" fmla="*/ 145960 h 264031"/>
                    <a:gd name="connsiteX14" fmla="*/ 218507 w 501842"/>
                    <a:gd name="connsiteY14" fmla="*/ 156693 h 264031"/>
                    <a:gd name="connsiteX15" fmla="*/ 220654 w 501842"/>
                    <a:gd name="connsiteY15" fmla="*/ 163132 h 264031"/>
                    <a:gd name="connsiteX16" fmla="*/ 224946 w 501842"/>
                    <a:gd name="connsiteY16" fmla="*/ 173865 h 264031"/>
                    <a:gd name="connsiteX17" fmla="*/ 229239 w 501842"/>
                    <a:gd name="connsiteY17" fmla="*/ 193183 h 264031"/>
                    <a:gd name="connsiteX18" fmla="*/ 235679 w 501842"/>
                    <a:gd name="connsiteY18" fmla="*/ 210355 h 264031"/>
                    <a:gd name="connsiteX19" fmla="*/ 239972 w 501842"/>
                    <a:gd name="connsiteY19" fmla="*/ 225380 h 264031"/>
                    <a:gd name="connsiteX20" fmla="*/ 242118 w 501842"/>
                    <a:gd name="connsiteY20" fmla="*/ 231819 h 264031"/>
                    <a:gd name="connsiteX21" fmla="*/ 248558 w 501842"/>
                    <a:gd name="connsiteY21" fmla="*/ 238259 h 264031"/>
                    <a:gd name="connsiteX22" fmla="*/ 254997 w 501842"/>
                    <a:gd name="connsiteY22" fmla="*/ 240405 h 264031"/>
                    <a:gd name="connsiteX23" fmla="*/ 310806 w 501842"/>
                    <a:gd name="connsiteY23" fmla="*/ 236112 h 264031"/>
                    <a:gd name="connsiteX24" fmla="*/ 343003 w 501842"/>
                    <a:gd name="connsiteY24" fmla="*/ 236112 h 264031"/>
                    <a:gd name="connsiteX25" fmla="*/ 345149 w 501842"/>
                    <a:gd name="connsiteY25" fmla="*/ 242552 h 264031"/>
                    <a:gd name="connsiteX26" fmla="*/ 403104 w 501842"/>
                    <a:gd name="connsiteY26" fmla="*/ 257577 h 264031"/>
                    <a:gd name="connsiteX27" fmla="*/ 446034 w 501842"/>
                    <a:gd name="connsiteY27" fmla="*/ 259724 h 264031"/>
                    <a:gd name="connsiteX28" fmla="*/ 495403 w 501842"/>
                    <a:gd name="connsiteY28" fmla="*/ 261870 h 264031"/>
                    <a:gd name="connsiteX29" fmla="*/ 497549 w 501842"/>
                    <a:gd name="connsiteY29" fmla="*/ 255431 h 264031"/>
                    <a:gd name="connsiteX30" fmla="*/ 501842 w 501842"/>
                    <a:gd name="connsiteY30" fmla="*/ 248991 h 264031"/>
                    <a:gd name="connsiteX31" fmla="*/ 499696 w 501842"/>
                    <a:gd name="connsiteY31" fmla="*/ 242552 h 264031"/>
                    <a:gd name="connsiteX32" fmla="*/ 495403 w 501842"/>
                    <a:gd name="connsiteY32" fmla="*/ 225380 h 264031"/>
                    <a:gd name="connsiteX33" fmla="*/ 493256 w 501842"/>
                    <a:gd name="connsiteY33" fmla="*/ 178157 h 264031"/>
                    <a:gd name="connsiteX34" fmla="*/ 486817 w 501842"/>
                    <a:gd name="connsiteY34" fmla="*/ 165279 h 264031"/>
                    <a:gd name="connsiteX35" fmla="*/ 476085 w 501842"/>
                    <a:gd name="connsiteY35" fmla="*/ 139521 h 264031"/>
                    <a:gd name="connsiteX36" fmla="*/ 471792 w 501842"/>
                    <a:gd name="connsiteY36" fmla="*/ 120203 h 264031"/>
                    <a:gd name="connsiteX37" fmla="*/ 465352 w 501842"/>
                    <a:gd name="connsiteY37" fmla="*/ 105177 h 264031"/>
                    <a:gd name="connsiteX38" fmla="*/ 458913 w 501842"/>
                    <a:gd name="connsiteY38" fmla="*/ 94445 h 264031"/>
                    <a:gd name="connsiteX39" fmla="*/ 450327 w 501842"/>
                    <a:gd name="connsiteY39" fmla="*/ 72980 h 264031"/>
                    <a:gd name="connsiteX40" fmla="*/ 443887 w 501842"/>
                    <a:gd name="connsiteY40" fmla="*/ 62248 h 264031"/>
                    <a:gd name="connsiteX41" fmla="*/ 439594 w 501842"/>
                    <a:gd name="connsiteY41" fmla="*/ 53662 h 264031"/>
                    <a:gd name="connsiteX42" fmla="*/ 433155 w 501842"/>
                    <a:gd name="connsiteY42" fmla="*/ 49369 h 264031"/>
                    <a:gd name="connsiteX43" fmla="*/ 426715 w 501842"/>
                    <a:gd name="connsiteY43" fmla="*/ 40783 h 264031"/>
                    <a:gd name="connsiteX44" fmla="*/ 407397 w 501842"/>
                    <a:gd name="connsiteY44" fmla="*/ 25757 h 264031"/>
                    <a:gd name="connsiteX45" fmla="*/ 394518 w 501842"/>
                    <a:gd name="connsiteY45" fmla="*/ 15025 h 264031"/>
                    <a:gd name="connsiteX46" fmla="*/ 385932 w 501842"/>
                    <a:gd name="connsiteY46" fmla="*/ 8586 h 264031"/>
                    <a:gd name="connsiteX47" fmla="*/ 368761 w 501842"/>
                    <a:gd name="connsiteY47" fmla="*/ 0 h 264031"/>
                    <a:gd name="connsiteX48" fmla="*/ 237825 w 501842"/>
                    <a:gd name="connsiteY48" fmla="*/ 2146 h 264031"/>
                    <a:gd name="connsiteX49" fmla="*/ 222800 w 501842"/>
                    <a:gd name="connsiteY49" fmla="*/ 4293 h 264031"/>
                    <a:gd name="connsiteX50" fmla="*/ 201335 w 501842"/>
                    <a:gd name="connsiteY50" fmla="*/ 6439 h 264031"/>
                    <a:gd name="connsiteX51" fmla="*/ 126208 w 501842"/>
                    <a:gd name="connsiteY51" fmla="*/ 4293 h 264031"/>
                    <a:gd name="connsiteX52" fmla="*/ 106890 w 501842"/>
                    <a:gd name="connsiteY52" fmla="*/ 2146 h 264031"/>
                    <a:gd name="connsiteX53" fmla="*/ 6006 w 501842"/>
                    <a:gd name="connsiteY53" fmla="*/ 4293 h 264031"/>
                    <a:gd name="connsiteX54" fmla="*/ 3859 w 501842"/>
                    <a:gd name="connsiteY54" fmla="*/ 42929 h 264031"/>
                    <a:gd name="connsiteX55" fmla="*/ 25324 w 501842"/>
                    <a:gd name="connsiteY55" fmla="*/ 51515 h 264031"/>
                    <a:gd name="connsiteX56" fmla="*/ 31763 w 501842"/>
                    <a:gd name="connsiteY56" fmla="*/ 55808 h 264031"/>
                    <a:gd name="connsiteX57" fmla="*/ 36056 w 501842"/>
                    <a:gd name="connsiteY57" fmla="*/ 62248 h 264031"/>
                    <a:gd name="connsiteX58" fmla="*/ 18885 w 501842"/>
                    <a:gd name="connsiteY58" fmla="*/ 57955 h 264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501842" h="264031">
                      <a:moveTo>
                        <a:pt x="18885" y="57955"/>
                      </a:moveTo>
                      <a:cubicBezTo>
                        <a:pt x="19958" y="60459"/>
                        <a:pt x="26832" y="67305"/>
                        <a:pt x="42496" y="77273"/>
                      </a:cubicBezTo>
                      <a:cubicBezTo>
                        <a:pt x="46016" y="79513"/>
                        <a:pt x="49307" y="82286"/>
                        <a:pt x="53228" y="83712"/>
                      </a:cubicBezTo>
                      <a:cubicBezTo>
                        <a:pt x="65306" y="88104"/>
                        <a:pt x="63554" y="83509"/>
                        <a:pt x="72546" y="88005"/>
                      </a:cubicBezTo>
                      <a:cubicBezTo>
                        <a:pt x="91028" y="97246"/>
                        <a:pt x="75147" y="92819"/>
                        <a:pt x="94011" y="96591"/>
                      </a:cubicBezTo>
                      <a:cubicBezTo>
                        <a:pt x="97589" y="98022"/>
                        <a:pt x="101136" y="99531"/>
                        <a:pt x="104744" y="100884"/>
                      </a:cubicBezTo>
                      <a:cubicBezTo>
                        <a:pt x="106862" y="101678"/>
                        <a:pt x="109205" y="101932"/>
                        <a:pt x="111183" y="103031"/>
                      </a:cubicBezTo>
                      <a:cubicBezTo>
                        <a:pt x="132089" y="114646"/>
                        <a:pt x="115871" y="109570"/>
                        <a:pt x="132648" y="113763"/>
                      </a:cubicBezTo>
                      <a:cubicBezTo>
                        <a:pt x="135510" y="115910"/>
                        <a:pt x="138560" y="117826"/>
                        <a:pt x="141234" y="120203"/>
                      </a:cubicBezTo>
                      <a:cubicBezTo>
                        <a:pt x="145015" y="123564"/>
                        <a:pt x="147806" y="128055"/>
                        <a:pt x="151966" y="130935"/>
                      </a:cubicBezTo>
                      <a:cubicBezTo>
                        <a:pt x="157228" y="134578"/>
                        <a:pt x="162825" y="138469"/>
                        <a:pt x="169138" y="139521"/>
                      </a:cubicBezTo>
                      <a:lnTo>
                        <a:pt x="182017" y="141667"/>
                      </a:lnTo>
                      <a:cubicBezTo>
                        <a:pt x="187017" y="142436"/>
                        <a:pt x="192064" y="142909"/>
                        <a:pt x="197042" y="143814"/>
                      </a:cubicBezTo>
                      <a:cubicBezTo>
                        <a:pt x="199944" y="144342"/>
                        <a:pt x="202766" y="145245"/>
                        <a:pt x="205628" y="145960"/>
                      </a:cubicBezTo>
                      <a:cubicBezTo>
                        <a:pt x="210382" y="149129"/>
                        <a:pt x="215200" y="151732"/>
                        <a:pt x="218507" y="156693"/>
                      </a:cubicBezTo>
                      <a:cubicBezTo>
                        <a:pt x="219762" y="158576"/>
                        <a:pt x="219860" y="161014"/>
                        <a:pt x="220654" y="163132"/>
                      </a:cubicBezTo>
                      <a:cubicBezTo>
                        <a:pt x="222007" y="166740"/>
                        <a:pt x="223728" y="170210"/>
                        <a:pt x="224946" y="173865"/>
                      </a:cubicBezTo>
                      <a:cubicBezTo>
                        <a:pt x="231300" y="192928"/>
                        <a:pt x="222406" y="170976"/>
                        <a:pt x="229239" y="193183"/>
                      </a:cubicBezTo>
                      <a:cubicBezTo>
                        <a:pt x="231037" y="199026"/>
                        <a:pt x="233590" y="204610"/>
                        <a:pt x="235679" y="210355"/>
                      </a:cubicBezTo>
                      <a:cubicBezTo>
                        <a:pt x="239105" y="219777"/>
                        <a:pt x="236823" y="214358"/>
                        <a:pt x="239972" y="225380"/>
                      </a:cubicBezTo>
                      <a:cubicBezTo>
                        <a:pt x="240594" y="227555"/>
                        <a:pt x="240863" y="229937"/>
                        <a:pt x="242118" y="231819"/>
                      </a:cubicBezTo>
                      <a:cubicBezTo>
                        <a:pt x="243802" y="234345"/>
                        <a:pt x="246032" y="236575"/>
                        <a:pt x="248558" y="238259"/>
                      </a:cubicBezTo>
                      <a:cubicBezTo>
                        <a:pt x="250440" y="239514"/>
                        <a:pt x="252851" y="239690"/>
                        <a:pt x="254997" y="240405"/>
                      </a:cubicBezTo>
                      <a:lnTo>
                        <a:pt x="310806" y="236112"/>
                      </a:lnTo>
                      <a:cubicBezTo>
                        <a:pt x="336527" y="233843"/>
                        <a:pt x="319171" y="232708"/>
                        <a:pt x="343003" y="236112"/>
                      </a:cubicBezTo>
                      <a:cubicBezTo>
                        <a:pt x="343718" y="238259"/>
                        <a:pt x="344137" y="240528"/>
                        <a:pt x="345149" y="242552"/>
                      </a:cubicBezTo>
                      <a:cubicBezTo>
                        <a:pt x="355486" y="263227"/>
                        <a:pt x="375021" y="254456"/>
                        <a:pt x="403104" y="257577"/>
                      </a:cubicBezTo>
                      <a:cubicBezTo>
                        <a:pt x="417344" y="259159"/>
                        <a:pt x="431724" y="259008"/>
                        <a:pt x="446034" y="259724"/>
                      </a:cubicBezTo>
                      <a:cubicBezTo>
                        <a:pt x="450941" y="260337"/>
                        <a:pt x="484067" y="267538"/>
                        <a:pt x="495403" y="261870"/>
                      </a:cubicBezTo>
                      <a:cubicBezTo>
                        <a:pt x="497427" y="260858"/>
                        <a:pt x="496537" y="257455"/>
                        <a:pt x="497549" y="255431"/>
                      </a:cubicBezTo>
                      <a:cubicBezTo>
                        <a:pt x="498703" y="253123"/>
                        <a:pt x="500411" y="251138"/>
                        <a:pt x="501842" y="248991"/>
                      </a:cubicBezTo>
                      <a:cubicBezTo>
                        <a:pt x="501127" y="246845"/>
                        <a:pt x="500291" y="244735"/>
                        <a:pt x="499696" y="242552"/>
                      </a:cubicBezTo>
                      <a:cubicBezTo>
                        <a:pt x="498144" y="236860"/>
                        <a:pt x="495403" y="225380"/>
                        <a:pt x="495403" y="225380"/>
                      </a:cubicBezTo>
                      <a:cubicBezTo>
                        <a:pt x="494687" y="209639"/>
                        <a:pt x="495484" y="193756"/>
                        <a:pt x="493256" y="178157"/>
                      </a:cubicBezTo>
                      <a:cubicBezTo>
                        <a:pt x="492577" y="173406"/>
                        <a:pt x="488766" y="169665"/>
                        <a:pt x="486817" y="165279"/>
                      </a:cubicBezTo>
                      <a:cubicBezTo>
                        <a:pt x="483039" y="156779"/>
                        <a:pt x="477909" y="148642"/>
                        <a:pt x="476085" y="139521"/>
                      </a:cubicBezTo>
                      <a:cubicBezTo>
                        <a:pt x="475444" y="136316"/>
                        <a:pt x="473138" y="123903"/>
                        <a:pt x="471792" y="120203"/>
                      </a:cubicBezTo>
                      <a:cubicBezTo>
                        <a:pt x="469930" y="115082"/>
                        <a:pt x="467789" y="110051"/>
                        <a:pt x="465352" y="105177"/>
                      </a:cubicBezTo>
                      <a:cubicBezTo>
                        <a:pt x="463486" y="101446"/>
                        <a:pt x="460677" y="98225"/>
                        <a:pt x="458913" y="94445"/>
                      </a:cubicBezTo>
                      <a:cubicBezTo>
                        <a:pt x="455654" y="87462"/>
                        <a:pt x="454292" y="79588"/>
                        <a:pt x="450327" y="72980"/>
                      </a:cubicBezTo>
                      <a:cubicBezTo>
                        <a:pt x="448180" y="69403"/>
                        <a:pt x="445913" y="65895"/>
                        <a:pt x="443887" y="62248"/>
                      </a:cubicBezTo>
                      <a:cubicBezTo>
                        <a:pt x="442333" y="59451"/>
                        <a:pt x="441642" y="56120"/>
                        <a:pt x="439594" y="53662"/>
                      </a:cubicBezTo>
                      <a:cubicBezTo>
                        <a:pt x="437943" y="51680"/>
                        <a:pt x="434979" y="51193"/>
                        <a:pt x="433155" y="49369"/>
                      </a:cubicBezTo>
                      <a:cubicBezTo>
                        <a:pt x="430625" y="46839"/>
                        <a:pt x="429352" y="43201"/>
                        <a:pt x="426715" y="40783"/>
                      </a:cubicBezTo>
                      <a:cubicBezTo>
                        <a:pt x="420701" y="35270"/>
                        <a:pt x="413166" y="31526"/>
                        <a:pt x="407397" y="25757"/>
                      </a:cubicBezTo>
                      <a:cubicBezTo>
                        <a:pt x="397376" y="15736"/>
                        <a:pt x="404977" y="22495"/>
                        <a:pt x="394518" y="15025"/>
                      </a:cubicBezTo>
                      <a:cubicBezTo>
                        <a:pt x="391607" y="12946"/>
                        <a:pt x="389059" y="10323"/>
                        <a:pt x="385932" y="8586"/>
                      </a:cubicBezTo>
                      <a:cubicBezTo>
                        <a:pt x="354441" y="-8909"/>
                        <a:pt x="390701" y="14628"/>
                        <a:pt x="368761" y="0"/>
                      </a:cubicBezTo>
                      <a:lnTo>
                        <a:pt x="237825" y="2146"/>
                      </a:lnTo>
                      <a:cubicBezTo>
                        <a:pt x="232768" y="2295"/>
                        <a:pt x="227825" y="3702"/>
                        <a:pt x="222800" y="4293"/>
                      </a:cubicBezTo>
                      <a:cubicBezTo>
                        <a:pt x="215659" y="5133"/>
                        <a:pt x="208490" y="5724"/>
                        <a:pt x="201335" y="6439"/>
                      </a:cubicBezTo>
                      <a:lnTo>
                        <a:pt x="126208" y="4293"/>
                      </a:lnTo>
                      <a:cubicBezTo>
                        <a:pt x="119736" y="3999"/>
                        <a:pt x="113369" y="2146"/>
                        <a:pt x="106890" y="2146"/>
                      </a:cubicBezTo>
                      <a:cubicBezTo>
                        <a:pt x="73254" y="2146"/>
                        <a:pt x="39634" y="3577"/>
                        <a:pt x="6006" y="4293"/>
                      </a:cubicBezTo>
                      <a:cubicBezTo>
                        <a:pt x="1740" y="17090"/>
                        <a:pt x="-3901" y="28378"/>
                        <a:pt x="3859" y="42929"/>
                      </a:cubicBezTo>
                      <a:cubicBezTo>
                        <a:pt x="4916" y="44912"/>
                        <a:pt x="20378" y="49867"/>
                        <a:pt x="25324" y="51515"/>
                      </a:cubicBezTo>
                      <a:cubicBezTo>
                        <a:pt x="27470" y="52946"/>
                        <a:pt x="29939" y="53984"/>
                        <a:pt x="31763" y="55808"/>
                      </a:cubicBezTo>
                      <a:cubicBezTo>
                        <a:pt x="33587" y="57632"/>
                        <a:pt x="34444" y="60233"/>
                        <a:pt x="36056" y="62248"/>
                      </a:cubicBezTo>
                      <a:cubicBezTo>
                        <a:pt x="37320" y="63828"/>
                        <a:pt x="17812" y="55451"/>
                        <a:pt x="18885" y="57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000000">
                      <a:alpha val="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sz="700" b="1"/>
                </a:p>
              </p:txBody>
            </p:sp>
          </p:grpSp>
          <p:sp>
            <p:nvSpPr>
              <p:cNvPr id="31" name="타원 30"/>
              <p:cNvSpPr/>
              <p:nvPr/>
            </p:nvSpPr>
            <p:spPr bwMode="auto">
              <a:xfrm>
                <a:off x="3534211" y="3740949"/>
                <a:ext cx="1397829" cy="1636831"/>
              </a:xfrm>
              <a:prstGeom prst="ellipse">
                <a:avLst/>
              </a:prstGeom>
              <a:solidFill>
                <a:srgbClr val="FF0000">
                  <a:alpha val="16863"/>
                </a:srgbClr>
              </a:solidFill>
              <a:ln w="19050" cap="flat" cmpd="sng" algn="ctr">
                <a:solidFill>
                  <a:srgbClr val="FF0000"/>
                </a:solidFill>
                <a:prstDash val="lgDashDot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700" b="1"/>
              </a:p>
            </p:txBody>
          </p:sp>
        </p:grpSp>
        <p:cxnSp>
          <p:nvCxnSpPr>
            <p:cNvPr id="39" name="직선 화살표 연결선 38"/>
            <p:cNvCxnSpPr>
              <a:stCxn id="28" idx="6"/>
            </p:cNvCxnSpPr>
            <p:nvPr/>
          </p:nvCxnSpPr>
          <p:spPr>
            <a:xfrm>
              <a:off x="1691680" y="3208456"/>
              <a:ext cx="1337124" cy="3478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직사각형 39"/>
            <p:cNvSpPr/>
            <p:nvPr/>
          </p:nvSpPr>
          <p:spPr bwMode="auto">
            <a:xfrm>
              <a:off x="2765108" y="4466175"/>
              <a:ext cx="1800200" cy="1869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“O”</a:t>
              </a:r>
              <a:r>
                <a:rPr lang="ko-KR" altLang="en-US" sz="1050" b="1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링 스폰지 차단 </a:t>
              </a:r>
              <a:endParaRPr lang="ko-KR" altLang="en-US" sz="105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004048" y="1811880"/>
            <a:ext cx="350567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400" dirty="0" smtClean="0"/>
              <a:t>기존에는 </a:t>
            </a:r>
            <a:r>
              <a:rPr lang="ko-KR" altLang="en-US" sz="1400" dirty="0" err="1" smtClean="0"/>
              <a:t>가압판의</a:t>
            </a:r>
            <a:r>
              <a:rPr lang="ko-KR" altLang="en-US" sz="1400" dirty="0" smtClean="0"/>
              <a:t> 측면에 </a:t>
            </a:r>
            <a:r>
              <a:rPr lang="en-US" altLang="ko-KR" sz="1400" dirty="0" smtClean="0"/>
              <a:t>O</a:t>
            </a:r>
            <a:r>
              <a:rPr lang="ko-KR" altLang="en-US" sz="1400" dirty="0" smtClean="0"/>
              <a:t>링을 설치하여 스펀지 조각이 </a:t>
            </a:r>
            <a:r>
              <a:rPr lang="ko-KR" altLang="en-US" sz="1400" dirty="0" err="1" smtClean="0"/>
              <a:t>여과조</a:t>
            </a:r>
            <a:r>
              <a:rPr lang="ko-KR" altLang="en-US" sz="1400" dirty="0" smtClean="0"/>
              <a:t> 내에서 상부로 이탈되는 것을 방지하도록 함</a:t>
            </a:r>
            <a:endParaRPr lang="ko-KR" altLang="en-US" sz="1400" dirty="0"/>
          </a:p>
        </p:txBody>
      </p:sp>
      <p:cxnSp>
        <p:nvCxnSpPr>
          <p:cNvPr id="44" name="꺾인 연결선 43"/>
          <p:cNvCxnSpPr>
            <a:stCxn id="42" idx="1"/>
          </p:cNvCxnSpPr>
          <p:nvPr/>
        </p:nvCxnSpPr>
        <p:spPr>
          <a:xfrm rot="10800000" flipV="1">
            <a:off x="3887800" y="2181211"/>
            <a:ext cx="1116248" cy="172360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004047" y="2910924"/>
            <a:ext cx="3505669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b="1" dirty="0" smtClean="0"/>
              <a:t>O</a:t>
            </a:r>
            <a:r>
              <a:rPr lang="ko-KR" altLang="en-US" sz="1400" b="1" dirty="0" smtClean="0"/>
              <a:t>링의 마찰력으로 인해 실린더의 </a:t>
            </a:r>
            <a:r>
              <a:rPr lang="ko-KR" altLang="en-US" sz="1400" b="1" dirty="0" err="1" smtClean="0"/>
              <a:t>가압력이</a:t>
            </a:r>
            <a:r>
              <a:rPr lang="ko-KR" altLang="en-US" sz="1400" b="1" dirty="0" smtClean="0"/>
              <a:t> 커야지만 </a:t>
            </a:r>
            <a:r>
              <a:rPr lang="ko-KR" altLang="en-US" sz="1400" b="1" dirty="0" err="1" smtClean="0"/>
              <a:t>가압판이</a:t>
            </a:r>
            <a:r>
              <a:rPr lang="ko-KR" altLang="en-US" sz="1400" b="1" dirty="0" smtClean="0"/>
              <a:t> 상하로 이동되는 문제점 발생</a:t>
            </a:r>
            <a:endParaRPr lang="ko-KR" altLang="en-US" sz="1400" b="1" dirty="0"/>
          </a:p>
        </p:txBody>
      </p:sp>
      <p:sp>
        <p:nvSpPr>
          <p:cNvPr id="56" name="아래쪽 화살표 55"/>
          <p:cNvSpPr/>
          <p:nvPr/>
        </p:nvSpPr>
        <p:spPr bwMode="auto">
          <a:xfrm>
            <a:off x="6084168" y="2550544"/>
            <a:ext cx="1368152" cy="259723"/>
          </a:xfrm>
          <a:prstGeom prst="down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57" name="TextBox 56"/>
          <p:cNvSpPr txBox="1"/>
          <p:nvPr/>
        </p:nvSpPr>
        <p:spPr>
          <a:xfrm>
            <a:off x="5004046" y="4175643"/>
            <a:ext cx="3505669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b="1" dirty="0" smtClean="0"/>
              <a:t>- </a:t>
            </a:r>
            <a:r>
              <a:rPr lang="ko-KR" altLang="en-US" sz="1400" b="1" dirty="0" smtClean="0"/>
              <a:t>스펀지 조각이 </a:t>
            </a:r>
            <a:r>
              <a:rPr lang="ko-KR" altLang="en-US" sz="1400" b="1" dirty="0" err="1" smtClean="0"/>
              <a:t>중량판의</a:t>
            </a:r>
            <a:r>
              <a:rPr lang="ko-KR" altLang="en-US" sz="1400" b="1" dirty="0" smtClean="0"/>
              <a:t> 측면을 통과하여 이탈되지 않도록 구속되어야 함</a:t>
            </a:r>
            <a:endParaRPr lang="en-US" altLang="ko-KR" sz="1400" b="1" dirty="0" smtClean="0"/>
          </a:p>
          <a:p>
            <a:pPr algn="just"/>
            <a:endParaRPr lang="en-US" altLang="ko-KR" sz="600" b="1" dirty="0" smtClean="0"/>
          </a:p>
          <a:p>
            <a:pPr algn="just"/>
            <a:r>
              <a:rPr lang="en-US" altLang="ko-KR" sz="1400" b="1" dirty="0" smtClean="0"/>
              <a:t>- </a:t>
            </a:r>
            <a:r>
              <a:rPr lang="ko-KR" altLang="en-US" sz="1400" b="1" dirty="0" smtClean="0"/>
              <a:t>원활한 압축을 위해 자중에 의해 동작되는 </a:t>
            </a:r>
            <a:r>
              <a:rPr lang="ko-KR" altLang="en-US" sz="1400" b="1" dirty="0" err="1" smtClean="0"/>
              <a:t>중량판의</a:t>
            </a:r>
            <a:r>
              <a:rPr lang="ko-KR" altLang="en-US" sz="1400" b="1" dirty="0" smtClean="0"/>
              <a:t> 측면과 </a:t>
            </a:r>
            <a:r>
              <a:rPr lang="ko-KR" altLang="en-US" sz="1400" b="1" dirty="0" err="1" smtClean="0"/>
              <a:t>여과조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측면벽과의</a:t>
            </a:r>
            <a:r>
              <a:rPr lang="ko-KR" altLang="en-US" sz="1400" b="1" dirty="0" smtClean="0"/>
              <a:t> 마찰력은 약해야 함</a:t>
            </a:r>
            <a:endParaRPr lang="ko-KR" altLang="en-US" sz="1400" b="1" dirty="0"/>
          </a:p>
        </p:txBody>
      </p:sp>
      <p:sp>
        <p:nvSpPr>
          <p:cNvPr id="58" name="아래쪽 화살표 57"/>
          <p:cNvSpPr/>
          <p:nvPr/>
        </p:nvSpPr>
        <p:spPr bwMode="auto">
          <a:xfrm>
            <a:off x="6072804" y="3649588"/>
            <a:ext cx="1368152" cy="259723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59" name="TextBox 58"/>
          <p:cNvSpPr txBox="1"/>
          <p:nvPr/>
        </p:nvSpPr>
        <p:spPr>
          <a:xfrm>
            <a:off x="4912990" y="3881285"/>
            <a:ext cx="163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중량판</a:t>
            </a:r>
            <a:r>
              <a:rPr lang="ko-KR" altLang="en-US" sz="1400" b="1" dirty="0" smtClean="0"/>
              <a:t> 적용방안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52561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추가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문제해결방안 도출</a:t>
            </a:r>
          </a:p>
        </p:txBody>
      </p:sp>
      <p:sp>
        <p:nvSpPr>
          <p:cNvPr id="10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38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측면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실링방식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문제해결방안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7504" y="1648455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[Scientific </a:t>
            </a:r>
            <a:r>
              <a:rPr lang="en-US" altLang="ko-KR" b="1" dirty="0"/>
              <a:t>Effects DB</a:t>
            </a:r>
            <a:r>
              <a:rPr lang="ko-KR" altLang="en-US" b="1" dirty="0"/>
              <a:t>를 활용한 대안 시스템 </a:t>
            </a:r>
            <a:r>
              <a:rPr lang="ko-KR" altLang="en-US" b="1" dirty="0" smtClean="0"/>
              <a:t>발굴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grpSp>
        <p:nvGrpSpPr>
          <p:cNvPr id="43" name="그룹 42"/>
          <p:cNvGrpSpPr/>
          <p:nvPr/>
        </p:nvGrpSpPr>
        <p:grpSpPr>
          <a:xfrm>
            <a:off x="129977" y="2058527"/>
            <a:ext cx="6153324" cy="3453532"/>
            <a:chOff x="514350" y="777600"/>
            <a:chExt cx="8115300" cy="4554684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514350" y="779334"/>
              <a:ext cx="8115300" cy="4552950"/>
            </a:xfrm>
            <a:prstGeom prst="rect">
              <a:avLst/>
            </a:prstGeom>
          </p:spPr>
        </p:pic>
        <p:sp>
          <p:nvSpPr>
            <p:cNvPr id="46" name="모서리가 둥근 직사각형 45"/>
            <p:cNvSpPr/>
            <p:nvPr/>
          </p:nvSpPr>
          <p:spPr>
            <a:xfrm>
              <a:off x="3665625" y="777600"/>
              <a:ext cx="1605599" cy="2736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  <a:alpha val="34000"/>
              </a:schemeClr>
            </a:solidFill>
            <a:ln algn="ctr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24728" y="779334"/>
              <a:ext cx="1886712" cy="333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lang="ko-KR" altLang="en-US"/>
              </a:pPr>
              <a:r>
                <a:rPr lang="ko-KR" altLang="en-US" sz="1600" b="1" dirty="0">
                  <a:solidFill>
                    <a:srgbClr val="FF0000"/>
                  </a:solidFill>
                  <a:latin typeface="맑은 고딕"/>
                  <a:ea typeface="맑은 고딕"/>
                  <a:cs typeface="맑은 고딕"/>
                </a:rPr>
                <a:t>고체의 구속, 제한 </a:t>
              </a:r>
            </a:p>
          </p:txBody>
        </p:sp>
        <p:cxnSp>
          <p:nvCxnSpPr>
            <p:cNvPr id="49" name="직선 화살표 연결선 48"/>
            <p:cNvCxnSpPr/>
            <p:nvPr/>
          </p:nvCxnSpPr>
          <p:spPr>
            <a:xfrm>
              <a:off x="5299800" y="923925"/>
              <a:ext cx="524928" cy="0"/>
            </a:xfrm>
            <a:prstGeom prst="straightConnector1">
              <a:avLst/>
            </a:prstGeom>
            <a:ln w="19050" algn="ctr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모서리가 둥근 직사각형 49"/>
            <p:cNvSpPr/>
            <p:nvPr/>
          </p:nvSpPr>
          <p:spPr>
            <a:xfrm>
              <a:off x="2038350" y="2735601"/>
              <a:ext cx="445388" cy="1368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  <a:alpha val="34000"/>
              </a:schemeClr>
            </a:solidFill>
            <a:ln algn="ctr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</p:grp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800622" y="4172840"/>
            <a:ext cx="71056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/>
          <p:nvPr/>
        </p:nvCxnSpPr>
        <p:spPr>
          <a:xfrm>
            <a:off x="1547664" y="3646884"/>
            <a:ext cx="432048" cy="525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타원 7"/>
          <p:cNvSpPr/>
          <p:nvPr/>
        </p:nvSpPr>
        <p:spPr bwMode="auto">
          <a:xfrm>
            <a:off x="1604985" y="4130721"/>
            <a:ext cx="896151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</p:spTree>
    <p:extLst>
      <p:ext uri="{BB962C8B-B14F-4D97-AF65-F5344CB8AC3E}">
        <p14:creationId xmlns:p14="http://schemas.microsoft.com/office/powerpoint/2010/main" val="162279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추가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문제해결방안 도출</a:t>
            </a:r>
          </a:p>
        </p:txBody>
      </p:sp>
      <p:sp>
        <p:nvSpPr>
          <p:cNvPr id="10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39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측면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실링방식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문제해결방안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7504" y="1648455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</a:t>
            </a:r>
            <a:r>
              <a:rPr lang="ko-KR" altLang="en-US" b="1" dirty="0"/>
              <a:t>브러시를 이용한 이물질 차단 기술 관련 특허 검색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sp>
        <p:nvSpPr>
          <p:cNvPr id="14" name="직사각형 13"/>
          <p:cNvSpPr/>
          <p:nvPr/>
        </p:nvSpPr>
        <p:spPr>
          <a:xfrm>
            <a:off x="225525" y="1993404"/>
            <a:ext cx="8434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 smtClean="0"/>
              <a:t>*</a:t>
            </a:r>
            <a:r>
              <a:rPr lang="ko-KR" altLang="en-US" sz="1100" b="1" dirty="0" err="1" smtClean="0"/>
              <a:t>검색식</a:t>
            </a:r>
            <a:r>
              <a:rPr lang="ko-KR" altLang="en-US" sz="1100" b="1" dirty="0" smtClean="0"/>
              <a:t> </a:t>
            </a:r>
            <a:r>
              <a:rPr lang="en-US" altLang="ko-KR" sz="1100" b="1" dirty="0" smtClean="0"/>
              <a:t>: (</a:t>
            </a:r>
            <a:r>
              <a:rPr lang="ko-KR" altLang="en-US" sz="1100" b="1" dirty="0"/>
              <a:t>브러시*  </a:t>
            </a:r>
            <a:r>
              <a:rPr lang="ko-KR" altLang="en-US" sz="1100" b="1" dirty="0" err="1"/>
              <a:t>브러쉬</a:t>
            </a:r>
            <a:r>
              <a:rPr lang="ko-KR" altLang="en-US" sz="1100" b="1" dirty="0"/>
              <a:t>* </a:t>
            </a:r>
            <a:r>
              <a:rPr lang="en-US" altLang="ko-KR" sz="1100" b="1" dirty="0"/>
              <a:t>brush* </a:t>
            </a:r>
            <a:r>
              <a:rPr lang="ko-KR" altLang="en-US" sz="1100" b="1" dirty="0"/>
              <a:t>솔*</a:t>
            </a:r>
            <a:r>
              <a:rPr lang="en-US" altLang="ko-KR" sz="1100" b="1" dirty="0"/>
              <a:t>) </a:t>
            </a:r>
            <a:r>
              <a:rPr lang="en-US" altLang="ko-KR" sz="1100" b="1" dirty="0" smtClean="0"/>
              <a:t>and </a:t>
            </a:r>
            <a:r>
              <a:rPr lang="en-US" altLang="ko-KR" sz="1100" b="1" dirty="0"/>
              <a:t>((</a:t>
            </a:r>
            <a:r>
              <a:rPr lang="ko-KR" altLang="en-US" sz="1100" b="1" dirty="0"/>
              <a:t>이물* 찌꺼기* 부유물* </a:t>
            </a:r>
            <a:r>
              <a:rPr lang="ko-KR" altLang="en-US" sz="1100" b="1" dirty="0" err="1"/>
              <a:t>부상물</a:t>
            </a:r>
            <a:r>
              <a:rPr lang="ko-KR" altLang="en-US" sz="1100" b="1" dirty="0"/>
              <a:t>* 고형물* 잔류물* 먼지* 분진* </a:t>
            </a:r>
            <a:r>
              <a:rPr lang="ko-KR" altLang="en-US" sz="1100" b="1" dirty="0" err="1"/>
              <a:t>더스트</a:t>
            </a:r>
            <a:r>
              <a:rPr lang="ko-KR" altLang="en-US" sz="1100" b="1" dirty="0"/>
              <a:t>* 칩* </a:t>
            </a:r>
            <a:r>
              <a:rPr lang="en-US" altLang="ko-KR" sz="1100" b="1" dirty="0"/>
              <a:t>residue* (solid </a:t>
            </a:r>
            <a:r>
              <a:rPr lang="en-US" altLang="ko-KR" sz="1100" b="1" dirty="0" err="1"/>
              <a:t>adj</a:t>
            </a:r>
            <a:r>
              <a:rPr lang="en-US" altLang="ko-KR" sz="1100" b="1" dirty="0"/>
              <a:t> matter) floating* dust particle* chip) near (</a:t>
            </a:r>
            <a:r>
              <a:rPr lang="ko-KR" altLang="en-US" sz="1100" b="1" dirty="0"/>
              <a:t>차단* 차폐* 막음* 저지* 방지* </a:t>
            </a:r>
            <a:r>
              <a:rPr lang="ko-KR" altLang="en-US" sz="1100" b="1" dirty="0" err="1"/>
              <a:t>실드</a:t>
            </a:r>
            <a:r>
              <a:rPr lang="ko-KR" altLang="en-US" sz="1100" b="1" dirty="0"/>
              <a:t>* </a:t>
            </a:r>
            <a:r>
              <a:rPr lang="ko-KR" altLang="en-US" sz="1100" b="1" dirty="0" err="1"/>
              <a:t>쉴드</a:t>
            </a:r>
            <a:r>
              <a:rPr lang="ko-KR" altLang="en-US" sz="1100" b="1" dirty="0"/>
              <a:t>* 구속* 제한* </a:t>
            </a:r>
            <a:r>
              <a:rPr lang="en-US" altLang="ko-KR" sz="1100" b="1" dirty="0"/>
              <a:t>block* shield*))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23530" y="2447671"/>
            <a:ext cx="676875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 sz="1600" b="1" dirty="0">
                <a:solidFill>
                  <a:srgbClr val="000000">
                    <a:alpha val="100000"/>
                  </a:srgbClr>
                </a:solidFill>
                <a:latin typeface="+mn-ea"/>
              </a:rPr>
              <a:t>KR 10-2016-0045516</a:t>
            </a:r>
            <a:r>
              <a:rPr lang="ko-KR" altLang="en-US" sz="1600" b="1" dirty="0">
                <a:solidFill>
                  <a:srgbClr val="000000">
                    <a:alpha val="100000"/>
                  </a:srgbClr>
                </a:solidFill>
                <a:latin typeface="+mn-ea"/>
              </a:rPr>
              <a:t>(이물질 유입방지 구조물을 구비한 </a:t>
            </a:r>
            <a:r>
              <a:rPr lang="ko-KR" altLang="en-US" sz="1600" b="1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면진장치</a:t>
            </a:r>
            <a:r>
              <a:rPr lang="ko-KR" altLang="en-US" sz="1600" b="1" dirty="0">
                <a:solidFill>
                  <a:srgbClr val="000000">
                    <a:alpha val="100000"/>
                  </a:srgbClr>
                </a:solidFill>
                <a:latin typeface="+mn-ea"/>
              </a:rPr>
              <a:t>)</a:t>
            </a:r>
            <a:endParaRPr lang="ko-KR" altLang="en-US" sz="1600" b="1" i="0" u="none" dirty="0">
              <a:solidFill>
                <a:srgbClr val="000000">
                  <a:alpha val="100000"/>
                </a:srgbClr>
              </a:solidFill>
              <a:latin typeface="+mn-ea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4" y="2828564"/>
            <a:ext cx="2736304" cy="160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77" y="2795750"/>
            <a:ext cx="2270933" cy="166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323530" y="4303162"/>
            <a:ext cx="8640958" cy="11233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 lang="ko-KR" altLang="en-US"/>
            </a:pPr>
            <a:r>
              <a:rPr lang="ko-KR" altLang="en-US" sz="1050" b="0" i="0" u="none" dirty="0">
                <a:solidFill>
                  <a:srgbClr val="000000">
                    <a:alpha val="100000"/>
                  </a:srgbClr>
                </a:solidFill>
                <a:latin typeface="+mn-ea"/>
              </a:rPr>
              <a:t>종래 </a:t>
            </a:r>
            <a:r>
              <a:rPr lang="ko-KR" altLang="en-US" sz="1050" b="0" i="0" u="none" dirty="0" smtClean="0">
                <a:solidFill>
                  <a:srgbClr val="000000">
                    <a:alpha val="100000"/>
                  </a:srgbClr>
                </a:solidFill>
                <a:latin typeface="+mn-ea"/>
              </a:rPr>
              <a:t>문제점과 </a:t>
            </a:r>
            <a:r>
              <a:rPr lang="ko-KR" altLang="en-US" sz="1050" b="0" i="0" u="none" dirty="0">
                <a:solidFill>
                  <a:srgbClr val="000000">
                    <a:alpha val="100000"/>
                  </a:srgbClr>
                </a:solidFill>
                <a:latin typeface="+mn-ea"/>
              </a:rPr>
              <a:t>해결수단</a:t>
            </a:r>
          </a:p>
          <a:p>
            <a:pPr>
              <a:defRPr lang="ko-KR" altLang="en-US"/>
            </a:pPr>
            <a:r>
              <a:rPr lang="ko-KR" altLang="en-US" sz="1050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면진장치</a:t>
            </a:r>
            <a:r>
              <a:rPr lang="en-US" altLang="ko-KR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(10)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의 상판과 하판 사이에 </a:t>
            </a:r>
            <a:r>
              <a:rPr lang="ko-KR" altLang="en-US" sz="1050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볼베어링</a:t>
            </a:r>
            <a:r>
              <a:rPr lang="en-US" altLang="ko-KR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(12)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이 롤링하는 </a:t>
            </a:r>
            <a:r>
              <a:rPr lang="ko-KR" altLang="en-US" sz="1050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면진구동부</a:t>
            </a:r>
            <a:r>
              <a:rPr lang="en-US" altLang="ko-KR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(11)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는 내부에 공간이 형성할 수 밖에 없고</a:t>
            </a:r>
            <a:r>
              <a:rPr lang="en-US" altLang="ko-KR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, 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상기 </a:t>
            </a:r>
            <a:r>
              <a:rPr lang="ko-KR" altLang="en-US" sz="1050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면진구동부</a:t>
            </a:r>
            <a:r>
              <a:rPr lang="en-US" altLang="ko-KR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(11)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는 조그마한 이물질에도 볼의 롤링에 영향을 받든지 </a:t>
            </a:r>
            <a:r>
              <a:rPr lang="en-US" altLang="ko-KR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LM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가이드의 동작에 영향을 받는지 </a:t>
            </a:r>
            <a:r>
              <a:rPr lang="ko-KR" altLang="en-US" sz="1050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면진성능에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 영향을 </a:t>
            </a:r>
            <a:r>
              <a:rPr lang="ko-KR" altLang="en-US" sz="1050" dirty="0" smtClean="0">
                <a:solidFill>
                  <a:srgbClr val="000000">
                    <a:alpha val="100000"/>
                  </a:srgbClr>
                </a:solidFill>
                <a:latin typeface="+mn-ea"/>
              </a:rPr>
              <a:t>받게 됨</a:t>
            </a:r>
            <a:endParaRPr lang="en-US" altLang="ko-KR" sz="1050" dirty="0" smtClean="0">
              <a:solidFill>
                <a:srgbClr val="000000">
                  <a:alpha val="100000"/>
                </a:srgbClr>
              </a:solidFill>
              <a:latin typeface="+mn-ea"/>
            </a:endParaRPr>
          </a:p>
          <a:p>
            <a:pPr>
              <a:defRPr lang="ko-KR" altLang="en-US"/>
            </a:pPr>
            <a:endParaRPr lang="ko-KR" altLang="en-US" sz="400" dirty="0">
              <a:solidFill>
                <a:srgbClr val="000000">
                  <a:alpha val="100000"/>
                </a:srgbClr>
              </a:solidFill>
              <a:latin typeface="+mn-ea"/>
            </a:endParaRPr>
          </a:p>
          <a:p>
            <a:pPr>
              <a:defRPr lang="ko-KR" altLang="en-US"/>
            </a:pPr>
            <a:r>
              <a:rPr lang="ko-KR" altLang="en-US" sz="1050" dirty="0" smtClean="0">
                <a:solidFill>
                  <a:srgbClr val="000000">
                    <a:alpha val="100000"/>
                  </a:srgbClr>
                </a:solidFill>
                <a:latin typeface="+mn-ea"/>
              </a:rPr>
              <a:t>이에</a:t>
            </a:r>
            <a:r>
              <a:rPr lang="en-US" altLang="ko-KR" sz="1050" dirty="0" smtClean="0">
                <a:solidFill>
                  <a:srgbClr val="000000">
                    <a:alpha val="100000"/>
                  </a:srgbClr>
                </a:solidFill>
                <a:latin typeface="+mn-ea"/>
              </a:rPr>
              <a:t>, </a:t>
            </a:r>
            <a:r>
              <a:rPr lang="ko-KR" altLang="en-US" sz="1050" dirty="0" err="1" smtClean="0">
                <a:solidFill>
                  <a:srgbClr val="000000">
                    <a:alpha val="100000"/>
                  </a:srgbClr>
                </a:solidFill>
                <a:latin typeface="+mn-ea"/>
              </a:rPr>
              <a:t>면진구동부에는</a:t>
            </a:r>
            <a:r>
              <a:rPr lang="ko-KR" altLang="en-US" sz="1050" dirty="0" smtClean="0">
                <a:solidFill>
                  <a:srgbClr val="000000">
                    <a:alpha val="100000"/>
                  </a:srgbClr>
                </a:solidFill>
                <a:latin typeface="+mn-ea"/>
              </a:rPr>
              <a:t> 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케이블 찌꺼기와 각종 먼지 등의 이물질이 유입되는 것을 방지하고</a:t>
            </a:r>
            <a:r>
              <a:rPr lang="en-US" altLang="ko-KR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, 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실외에 설치되는 </a:t>
            </a:r>
            <a:r>
              <a:rPr lang="ko-KR" altLang="en-US" sz="1050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면진구동부에는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 모래 및 각종 이물질이 유입되는 것을 예방하는 효과를 가지며</a:t>
            </a:r>
            <a:r>
              <a:rPr lang="en-US" altLang="ko-KR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, 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이중마루 패널의 케이블 </a:t>
            </a:r>
            <a:r>
              <a:rPr lang="ko-KR" altLang="en-US" sz="1050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인입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 홀</a:t>
            </a:r>
            <a:r>
              <a:rPr lang="en-US" altLang="ko-KR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(HOLE)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에서는 이중마루 바닥에 있는 각종 이물질이 냉풍에 의해 </a:t>
            </a:r>
            <a:r>
              <a:rPr lang="ko-KR" altLang="en-US" sz="1050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면진구동부</a:t>
            </a:r>
            <a:r>
              <a:rPr lang="ko-KR" altLang="en-US" sz="1050" dirty="0">
                <a:solidFill>
                  <a:srgbClr val="000000">
                    <a:alpha val="100000"/>
                  </a:srgbClr>
                </a:solidFill>
                <a:latin typeface="+mn-ea"/>
              </a:rPr>
              <a:t> 및 보호대상장비로 유입되는 것을 방지</a:t>
            </a:r>
            <a:endParaRPr lang="ko-KR" altLang="en-US" sz="1050" b="0" i="0" u="none" dirty="0">
              <a:solidFill>
                <a:srgbClr val="000000">
                  <a:alpha val="100000"/>
                </a:srgb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82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년 중소기업R&amp;D기획지원사업-실적보고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"/>
            <a:ext cx="9144000" cy="57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추가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문제해결방안 도출</a:t>
            </a:r>
          </a:p>
        </p:txBody>
      </p:sp>
      <p:sp>
        <p:nvSpPr>
          <p:cNvPr id="10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40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측면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실링방식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문제해결방안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7504" y="1648455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</a:t>
            </a:r>
            <a:r>
              <a:rPr lang="ko-KR" altLang="en-US" b="1" dirty="0"/>
              <a:t>브러시를 이용한 이물질 차단 기술 관련 특허 검색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sp>
        <p:nvSpPr>
          <p:cNvPr id="12" name="직사각형 11"/>
          <p:cNvSpPr/>
          <p:nvPr/>
        </p:nvSpPr>
        <p:spPr>
          <a:xfrm>
            <a:off x="251477" y="2108845"/>
            <a:ext cx="612076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1600" b="1" i="0" u="none" dirty="0">
                <a:solidFill>
                  <a:srgbClr val="000000">
                    <a:alpha val="100000"/>
                  </a:srgbClr>
                </a:solidFill>
                <a:latin typeface="+mn-ea"/>
              </a:rPr>
              <a:t>KR 10-1438105</a:t>
            </a:r>
            <a:r>
              <a:rPr lang="ko-KR" altLang="en-US" sz="1600" b="1" dirty="0">
                <a:solidFill>
                  <a:srgbClr val="000000">
                    <a:alpha val="100000"/>
                  </a:srgbClr>
                </a:solidFill>
                <a:latin typeface="+mn-ea"/>
              </a:rPr>
              <a:t>(브레이크 </a:t>
            </a:r>
            <a:r>
              <a:rPr lang="ko-KR" altLang="en-US" sz="1600" b="1" dirty="0" err="1">
                <a:solidFill>
                  <a:srgbClr val="000000">
                    <a:alpha val="100000"/>
                  </a:srgbClr>
                </a:solidFill>
                <a:latin typeface="+mn-ea"/>
              </a:rPr>
              <a:t>챔버의</a:t>
            </a:r>
            <a:r>
              <a:rPr lang="ko-KR" altLang="en-US" sz="1600" b="1" dirty="0">
                <a:solidFill>
                  <a:srgbClr val="000000">
                    <a:alpha val="100000"/>
                  </a:srgbClr>
                </a:solidFill>
                <a:latin typeface="+mn-ea"/>
              </a:rPr>
              <a:t> 이물질 방지 </a:t>
            </a:r>
            <a:r>
              <a:rPr lang="ko-KR" altLang="en-US" sz="1600" b="1" dirty="0" smtClean="0">
                <a:solidFill>
                  <a:srgbClr val="000000">
                    <a:alpha val="100000"/>
                  </a:srgbClr>
                </a:solidFill>
                <a:latin typeface="+mn-ea"/>
              </a:rPr>
              <a:t>장치</a:t>
            </a:r>
            <a:r>
              <a:rPr lang="ko-KR" altLang="en-US" sz="1600" b="1" i="0" u="none" dirty="0" smtClean="0">
                <a:solidFill>
                  <a:srgbClr val="000000">
                    <a:alpha val="100000"/>
                  </a:srgbClr>
                </a:solidFill>
                <a:latin typeface="+mn-ea"/>
              </a:rPr>
              <a:t>)</a:t>
            </a:r>
            <a:endParaRPr lang="ko-KR" altLang="en-US" sz="1600" b="1" i="0" u="none" dirty="0">
              <a:solidFill>
                <a:srgbClr val="000000">
                  <a:alpha val="100000"/>
                </a:srgbClr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311860" y="2944024"/>
            <a:ext cx="5580721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 lang="ko-KR" altLang="en-US"/>
            </a:pPr>
            <a:r>
              <a:rPr lang="ko-KR" altLang="en-US" sz="1200" b="0" i="0" u="none" dirty="0">
                <a:solidFill>
                  <a:srgbClr val="000000">
                    <a:alpha val="100000"/>
                  </a:srgbClr>
                </a:solidFill>
                <a:latin typeface="+mn-ea"/>
              </a:rPr>
              <a:t>종래 </a:t>
            </a:r>
            <a:r>
              <a:rPr lang="ko-KR" altLang="en-US" sz="1200" b="0" i="0" u="none" dirty="0" smtClean="0">
                <a:solidFill>
                  <a:srgbClr val="000000">
                    <a:alpha val="100000"/>
                  </a:srgbClr>
                </a:solidFill>
                <a:latin typeface="+mn-ea"/>
              </a:rPr>
              <a:t>문제점과 </a:t>
            </a:r>
            <a:r>
              <a:rPr lang="ko-KR" altLang="en-US" sz="1200" b="0" i="0" u="none" dirty="0">
                <a:solidFill>
                  <a:srgbClr val="000000">
                    <a:alpha val="100000"/>
                  </a:srgbClr>
                </a:solidFill>
                <a:latin typeface="+mn-ea"/>
              </a:rPr>
              <a:t>해결수단</a:t>
            </a:r>
          </a:p>
          <a:p>
            <a:pPr>
              <a:defRPr lang="ko-KR" altLang="en-US"/>
            </a:pPr>
            <a:r>
              <a:rPr lang="ko-KR" altLang="en-US" sz="1200" b="1" dirty="0">
                <a:latin typeface="+mn-ea"/>
              </a:rPr>
              <a:t>브레이크 작동 및 해제 시 </a:t>
            </a:r>
            <a:r>
              <a:rPr lang="ko-KR" altLang="en-US" sz="1200" b="1" dirty="0" smtClean="0">
                <a:latin typeface="+mn-ea"/>
              </a:rPr>
              <a:t>압축공기에 의해 제</a:t>
            </a:r>
            <a:r>
              <a:rPr lang="en-US" altLang="ko-KR" sz="1200" b="1" dirty="0">
                <a:latin typeface="+mn-ea"/>
              </a:rPr>
              <a:t>2</a:t>
            </a:r>
            <a:r>
              <a:rPr lang="ko-KR" altLang="en-US" sz="1200" b="1" dirty="0" err="1">
                <a:latin typeface="+mn-ea"/>
              </a:rPr>
              <a:t>푸쉬로드</a:t>
            </a:r>
            <a:r>
              <a:rPr lang="en-US" altLang="ko-KR" sz="1200" b="1" dirty="0">
                <a:latin typeface="+mn-ea"/>
              </a:rPr>
              <a:t>(18)</a:t>
            </a:r>
            <a:r>
              <a:rPr lang="ko-KR" altLang="en-US" sz="1200" b="1" dirty="0">
                <a:latin typeface="+mn-ea"/>
              </a:rPr>
              <a:t>가 승강 작동하면서 </a:t>
            </a:r>
            <a:r>
              <a:rPr lang="ko-KR" altLang="en-US" sz="1200" b="1" dirty="0" err="1">
                <a:latin typeface="+mn-ea"/>
              </a:rPr>
              <a:t>서비스챔버</a:t>
            </a:r>
            <a:r>
              <a:rPr lang="en-US" altLang="ko-KR" sz="1200" b="1" dirty="0">
                <a:latin typeface="+mn-ea"/>
              </a:rPr>
              <a:t>(12)</a:t>
            </a:r>
            <a:r>
              <a:rPr lang="ko-KR" altLang="en-US" sz="1200" b="1" dirty="0">
                <a:latin typeface="+mn-ea"/>
              </a:rPr>
              <a:t>의 케이스 하단에 형성된 하부 </a:t>
            </a:r>
            <a:r>
              <a:rPr lang="ko-KR" altLang="en-US" sz="1200" b="1" dirty="0" err="1">
                <a:latin typeface="+mn-ea"/>
              </a:rPr>
              <a:t>관통홀</a:t>
            </a:r>
            <a:r>
              <a:rPr lang="en-US" altLang="ko-KR" sz="1200" b="1" dirty="0">
                <a:latin typeface="+mn-ea"/>
              </a:rPr>
              <a:t>(22)</a:t>
            </a:r>
            <a:r>
              <a:rPr lang="ko-KR" altLang="en-US" sz="1200" b="1" dirty="0">
                <a:latin typeface="+mn-ea"/>
              </a:rPr>
              <a:t>을 통해 이물질이 </a:t>
            </a:r>
            <a:r>
              <a:rPr lang="ko-KR" altLang="en-US" sz="1200" b="1" dirty="0" smtClean="0">
                <a:latin typeface="+mn-ea"/>
              </a:rPr>
              <a:t>유입</a:t>
            </a:r>
            <a:endParaRPr lang="en-US" altLang="ko-KR" sz="1200" b="1" dirty="0" smtClean="0">
              <a:latin typeface="+mn-ea"/>
            </a:endParaRPr>
          </a:p>
          <a:p>
            <a:pPr>
              <a:defRPr lang="ko-KR" altLang="en-US"/>
            </a:pPr>
            <a:endParaRPr lang="ko-KR" altLang="en-US" sz="1200" dirty="0">
              <a:solidFill>
                <a:srgbClr val="000000">
                  <a:alpha val="100000"/>
                </a:srgbClr>
              </a:solidFill>
              <a:latin typeface="+mn-ea"/>
            </a:endParaRPr>
          </a:p>
          <a:p>
            <a:pPr>
              <a:defRPr lang="ko-KR" altLang="en-US"/>
            </a:pPr>
            <a:r>
              <a:rPr lang="en-US" altLang="ko-KR" sz="1200" b="1" dirty="0" smtClean="0">
                <a:latin typeface="+mn-ea"/>
              </a:rPr>
              <a:t>- </a:t>
            </a:r>
            <a:r>
              <a:rPr lang="ko-KR" altLang="en-US" sz="1200" b="1" dirty="0" err="1" smtClean="0">
                <a:latin typeface="+mn-ea"/>
              </a:rPr>
              <a:t>서비스챔버</a:t>
            </a:r>
            <a:r>
              <a:rPr lang="en-US" altLang="ko-KR" sz="1200" b="1" dirty="0">
                <a:latin typeface="+mn-ea"/>
              </a:rPr>
              <a:t>(12)</a:t>
            </a:r>
            <a:r>
              <a:rPr lang="ko-KR" altLang="en-US" sz="1200" b="1" dirty="0">
                <a:latin typeface="+mn-ea"/>
              </a:rPr>
              <a:t>의 하부 </a:t>
            </a:r>
            <a:r>
              <a:rPr lang="ko-KR" altLang="en-US" sz="1200" b="1" dirty="0" err="1">
                <a:latin typeface="+mn-ea"/>
              </a:rPr>
              <a:t>관통홀</a:t>
            </a:r>
            <a:r>
              <a:rPr lang="en-US" altLang="ko-KR" sz="1200" b="1" dirty="0">
                <a:latin typeface="+mn-ea"/>
              </a:rPr>
              <a:t>(22) </a:t>
            </a:r>
            <a:r>
              <a:rPr lang="ko-KR" altLang="en-US" sz="1200" b="1" dirty="0">
                <a:latin typeface="+mn-ea"/>
              </a:rPr>
              <a:t>주변에 이물질 차단용 브러시</a:t>
            </a:r>
            <a:r>
              <a:rPr lang="en-US" altLang="ko-KR" sz="1200" b="1" dirty="0">
                <a:latin typeface="+mn-ea"/>
              </a:rPr>
              <a:t>(24)</a:t>
            </a:r>
            <a:r>
              <a:rPr lang="ko-KR" altLang="en-US" sz="1200" b="1" dirty="0">
                <a:latin typeface="+mn-ea"/>
              </a:rPr>
              <a:t>를 설치하여</a:t>
            </a:r>
            <a:r>
              <a:rPr lang="en-US" altLang="ko-KR" sz="1200" b="1" dirty="0">
                <a:latin typeface="+mn-ea"/>
              </a:rPr>
              <a:t>, </a:t>
            </a:r>
            <a:r>
              <a:rPr lang="ko-KR" altLang="en-US" sz="1200" b="1" dirty="0">
                <a:latin typeface="+mn-ea"/>
              </a:rPr>
              <a:t>상기 하부 </a:t>
            </a:r>
            <a:r>
              <a:rPr lang="ko-KR" altLang="en-US" sz="1200" b="1" dirty="0" err="1">
                <a:latin typeface="+mn-ea"/>
              </a:rPr>
              <a:t>관통홀</a:t>
            </a:r>
            <a:r>
              <a:rPr lang="en-US" altLang="ko-KR" sz="1200" b="1" dirty="0">
                <a:latin typeface="+mn-ea"/>
              </a:rPr>
              <a:t>(22)</a:t>
            </a:r>
            <a:r>
              <a:rPr lang="ko-KR" altLang="en-US" sz="1200" b="1" dirty="0">
                <a:latin typeface="+mn-ea"/>
              </a:rPr>
              <a:t>을 통해 유입되는 이물질을 브러시</a:t>
            </a:r>
            <a:r>
              <a:rPr lang="en-US" altLang="ko-KR" sz="1200" b="1" dirty="0">
                <a:latin typeface="+mn-ea"/>
              </a:rPr>
              <a:t>(24)</a:t>
            </a:r>
            <a:r>
              <a:rPr lang="ko-KR" altLang="en-US" sz="1200" b="1" dirty="0">
                <a:latin typeface="+mn-ea"/>
              </a:rPr>
              <a:t>에 의해 </a:t>
            </a:r>
            <a:r>
              <a:rPr lang="ko-KR" altLang="en-US" sz="1200" b="1" dirty="0" smtClean="0">
                <a:latin typeface="+mn-ea"/>
              </a:rPr>
              <a:t>차단</a:t>
            </a:r>
            <a:endParaRPr lang="en-US" altLang="ko-KR" sz="1200" b="1" dirty="0" smtClean="0">
              <a:latin typeface="+mn-ea"/>
            </a:endParaRPr>
          </a:p>
          <a:p>
            <a:pPr>
              <a:defRPr lang="ko-KR" altLang="en-US"/>
            </a:pPr>
            <a:r>
              <a:rPr lang="en-US" altLang="ko-KR" sz="1200" b="1" dirty="0" smtClean="0">
                <a:latin typeface="+mn-ea"/>
              </a:rPr>
              <a:t>- </a:t>
            </a:r>
            <a:r>
              <a:rPr lang="ko-KR" altLang="en-US" sz="1200" b="1" dirty="0" smtClean="0">
                <a:latin typeface="+mn-ea"/>
              </a:rPr>
              <a:t>브러시</a:t>
            </a:r>
            <a:r>
              <a:rPr lang="en-US" altLang="ko-KR" sz="1200" b="1" dirty="0">
                <a:latin typeface="+mn-ea"/>
              </a:rPr>
              <a:t>(24)</a:t>
            </a:r>
            <a:r>
              <a:rPr lang="ko-KR" altLang="en-US" sz="1200" b="1" dirty="0">
                <a:latin typeface="+mn-ea"/>
              </a:rPr>
              <a:t>는 </a:t>
            </a:r>
            <a:r>
              <a:rPr lang="ko-KR" altLang="en-US" sz="1200" b="1" dirty="0" err="1">
                <a:latin typeface="+mn-ea"/>
              </a:rPr>
              <a:t>서비스챔버</a:t>
            </a:r>
            <a:r>
              <a:rPr lang="en-US" altLang="ko-KR" sz="1200" b="1" dirty="0">
                <a:latin typeface="+mn-ea"/>
              </a:rPr>
              <a:t>(12)</a:t>
            </a:r>
            <a:r>
              <a:rPr lang="ko-KR" altLang="en-US" sz="1200" b="1" dirty="0">
                <a:latin typeface="+mn-ea"/>
              </a:rPr>
              <a:t>의 하부 </a:t>
            </a:r>
            <a:r>
              <a:rPr lang="ko-KR" altLang="en-US" sz="1200" b="1" dirty="0" err="1">
                <a:latin typeface="+mn-ea"/>
              </a:rPr>
              <a:t>관통홀</a:t>
            </a:r>
            <a:r>
              <a:rPr lang="en-US" altLang="ko-KR" sz="1200" b="1" dirty="0">
                <a:latin typeface="+mn-ea"/>
              </a:rPr>
              <a:t>(22) </a:t>
            </a:r>
            <a:r>
              <a:rPr lang="ko-KR" altLang="en-US" sz="1200" b="1" dirty="0">
                <a:latin typeface="+mn-ea"/>
              </a:rPr>
              <a:t>주변에 </a:t>
            </a:r>
            <a:r>
              <a:rPr lang="ko-KR" altLang="en-US" sz="1200" b="1" dirty="0" err="1">
                <a:latin typeface="+mn-ea"/>
              </a:rPr>
              <a:t>관통홀을</a:t>
            </a:r>
            <a:r>
              <a:rPr lang="ko-KR" altLang="en-US" sz="1200" b="1" dirty="0">
                <a:latin typeface="+mn-ea"/>
              </a:rPr>
              <a:t> 중심으로 원주방향을 따라 반경방향으로 배치</a:t>
            </a:r>
            <a:endParaRPr lang="ko-KR" altLang="en-US" sz="1200" b="0" i="0" u="none" dirty="0">
              <a:solidFill>
                <a:srgbClr val="000000">
                  <a:alpha val="100000"/>
                </a:srgbClr>
              </a:solidFill>
              <a:latin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95536" y="2550437"/>
            <a:ext cx="2579100" cy="2323287"/>
            <a:chOff x="611450" y="1014736"/>
            <a:chExt cx="5158199" cy="464657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67263" y="758923"/>
              <a:ext cx="4646573" cy="5158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직선 연결선 20"/>
            <p:cNvCxnSpPr/>
            <p:nvPr/>
          </p:nvCxnSpPr>
          <p:spPr>
            <a:xfrm flipV="1">
              <a:off x="3847138" y="2826543"/>
              <a:ext cx="486737" cy="186"/>
            </a:xfrm>
            <a:prstGeom prst="line">
              <a:avLst/>
            </a:prstGeom>
            <a:ln w="38100">
              <a:solidFill>
                <a:srgbClr val="FF0000">
                  <a:alpha val="2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flipV="1">
              <a:off x="4658296" y="2824348"/>
              <a:ext cx="486737" cy="186"/>
            </a:xfrm>
            <a:prstGeom prst="line">
              <a:avLst/>
            </a:prstGeom>
            <a:ln w="38100">
              <a:solidFill>
                <a:srgbClr val="FF0000">
                  <a:alpha val="2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81" y="4127681"/>
            <a:ext cx="1194535" cy="11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56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추가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문제해결방안 도출</a:t>
            </a:r>
          </a:p>
        </p:txBody>
      </p:sp>
      <p:sp>
        <p:nvSpPr>
          <p:cNvPr id="10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41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측면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실링방식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문제해결방안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7504" y="1648455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</a:t>
            </a:r>
            <a:r>
              <a:rPr lang="ko-KR" altLang="en-US" b="1" dirty="0"/>
              <a:t>브러시를 이용한 이물질 차단 기술 관련 특허 검색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grpSp>
        <p:nvGrpSpPr>
          <p:cNvPr id="6" name="그룹 5"/>
          <p:cNvGrpSpPr/>
          <p:nvPr/>
        </p:nvGrpSpPr>
        <p:grpSpPr>
          <a:xfrm>
            <a:off x="713506" y="2775645"/>
            <a:ext cx="2598354" cy="2740917"/>
            <a:chOff x="546927" y="1700759"/>
            <a:chExt cx="4108457" cy="433387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59" y="1700759"/>
              <a:ext cx="3971925" cy="433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직사각형 15"/>
            <p:cNvSpPr/>
            <p:nvPr/>
          </p:nvSpPr>
          <p:spPr>
            <a:xfrm>
              <a:off x="546927" y="3133329"/>
              <a:ext cx="21820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solidFill>
                    <a:srgbClr val="FF0000"/>
                  </a:solidFill>
                </a:rPr>
                <a:t>19: </a:t>
              </a:r>
              <a:r>
                <a:rPr lang="ko-KR" altLang="en-US" sz="1200" b="1" dirty="0">
                  <a:solidFill>
                    <a:srgbClr val="FF0000"/>
                  </a:solidFill>
                </a:rPr>
                <a:t>이물질 침투방지용 브러시</a:t>
              </a:r>
              <a:endParaRPr lang="ko-KR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5071252" y="2060491"/>
            <a:ext cx="331246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 sz="1600" b="1" dirty="0"/>
              <a:t>KR </a:t>
            </a:r>
            <a:r>
              <a:rPr lang="en-US" altLang="ko-KR" sz="1600" b="1" dirty="0" smtClean="0"/>
              <a:t>10-2005-0031555</a:t>
            </a:r>
          </a:p>
          <a:p>
            <a:pPr>
              <a:defRPr lang="ko-KR" altLang="en-US"/>
            </a:pPr>
            <a:r>
              <a:rPr lang="en-US" altLang="ko-KR" sz="1600" b="1" dirty="0" smtClean="0"/>
              <a:t>(</a:t>
            </a:r>
            <a:r>
              <a:rPr lang="ko-KR" altLang="en-US" sz="1600" b="1" dirty="0"/>
              <a:t>차량의 </a:t>
            </a:r>
            <a:r>
              <a:rPr lang="ko-KR" altLang="en-US" sz="1600" b="1" dirty="0" err="1"/>
              <a:t>카고스크린</a:t>
            </a:r>
            <a:r>
              <a:rPr lang="ko-KR" altLang="en-US" sz="1600" b="1" i="0" u="none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돋움"/>
              </a:rPr>
              <a:t>)</a:t>
            </a:r>
            <a:endParaRPr lang="ko-KR" altLang="en-US" sz="1600" b="1" i="0" u="none" dirty="0">
              <a:solidFill>
                <a:srgbClr val="000000">
                  <a:alpha val="100000"/>
                </a:srgbClr>
              </a:solidFill>
              <a:latin typeface="Arial"/>
              <a:ea typeface="돋움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664780" y="2973135"/>
            <a:ext cx="2125404" cy="1653153"/>
            <a:chOff x="5292100" y="1711801"/>
            <a:chExt cx="2565352" cy="1995348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100" y="1988800"/>
              <a:ext cx="2477620" cy="1718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직사각형 22"/>
            <p:cNvSpPr/>
            <p:nvPr/>
          </p:nvSpPr>
          <p:spPr>
            <a:xfrm>
              <a:off x="6084210" y="1711801"/>
              <a:ext cx="17732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solidFill>
                    <a:srgbClr val="FF0000"/>
                  </a:solidFill>
                </a:rPr>
                <a:t>210 : </a:t>
              </a:r>
              <a:r>
                <a:rPr lang="ko-KR" altLang="en-US" sz="1200" b="1" dirty="0" err="1">
                  <a:solidFill>
                    <a:srgbClr val="FF0000"/>
                  </a:solidFill>
                </a:rPr>
                <a:t>이물질유입방지단</a:t>
              </a:r>
              <a:endParaRPr lang="ko-KR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220936" y="2065412"/>
            <a:ext cx="4345508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 sz="1600" b="1" dirty="0" smtClean="0"/>
              <a:t>KR 10-0994530</a:t>
            </a:r>
            <a:endParaRPr lang="en-US" altLang="ko-KR" sz="1600" b="1" i="0" u="none" dirty="0" smtClean="0">
              <a:solidFill>
                <a:srgbClr val="000000">
                  <a:alpha val="100000"/>
                </a:srgbClr>
              </a:solidFill>
              <a:latin typeface="Arial"/>
              <a:ea typeface="돋움"/>
            </a:endParaRPr>
          </a:p>
          <a:p>
            <a:pPr>
              <a:defRPr lang="ko-KR" altLang="en-US"/>
            </a:pP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레일덮개가 </a:t>
            </a:r>
            <a:r>
              <a:rPr lang="ko-KR" altLang="en-US" sz="1600" b="1" dirty="0"/>
              <a:t>장착된 창틀 및 상기 창틀의 레일 위에서 </a:t>
            </a:r>
            <a:r>
              <a:rPr lang="ko-KR" altLang="en-US" sz="1600" b="1" dirty="0" err="1"/>
              <a:t>구름운동하는</a:t>
            </a:r>
            <a:r>
              <a:rPr lang="ko-KR" altLang="en-US" sz="1600" b="1" dirty="0"/>
              <a:t> </a:t>
            </a:r>
            <a:r>
              <a:rPr lang="ko-KR" altLang="en-US" sz="1600" b="1" dirty="0" err="1" smtClean="0"/>
              <a:t>롤러부</a:t>
            </a:r>
            <a:r>
              <a:rPr lang="ko-KR" altLang="en-US" sz="1600" b="1" i="0" u="none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돋움"/>
              </a:rPr>
              <a:t>)</a:t>
            </a:r>
            <a:endParaRPr lang="ko-KR" altLang="en-US" sz="1600" b="1" i="0" u="none" dirty="0">
              <a:solidFill>
                <a:srgbClr val="000000">
                  <a:alpha val="100000"/>
                </a:srgbClr>
              </a:solidFill>
              <a:latin typeface="Arial"/>
              <a:ea typeface="돋움"/>
            </a:endParaRPr>
          </a:p>
        </p:txBody>
      </p:sp>
    </p:spTree>
    <p:extLst>
      <p:ext uri="{BB962C8B-B14F-4D97-AF65-F5344CB8AC3E}">
        <p14:creationId xmlns:p14="http://schemas.microsoft.com/office/powerpoint/2010/main" val="29301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</a:rPr>
              <a:t>2.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추가 문제해결방안 도출</a:t>
            </a:r>
          </a:p>
        </p:txBody>
      </p:sp>
      <p:sp>
        <p:nvSpPr>
          <p:cNvPr id="10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42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측면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실링방식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문제해결방안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7504" y="1648455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</a:t>
            </a:r>
            <a:r>
              <a:rPr lang="ko-KR" altLang="en-US" b="1" dirty="0"/>
              <a:t>브러시를 이용한 이물질 차단 기술 관련 특허 검색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grpSp>
        <p:nvGrpSpPr>
          <p:cNvPr id="21" name="그룹 20"/>
          <p:cNvGrpSpPr/>
          <p:nvPr/>
        </p:nvGrpSpPr>
        <p:grpSpPr>
          <a:xfrm>
            <a:off x="230924" y="2296852"/>
            <a:ext cx="2413244" cy="2946755"/>
            <a:chOff x="841925" y="1268700"/>
            <a:chExt cx="3171597" cy="387276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925" y="1268700"/>
              <a:ext cx="3171597" cy="3872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직사각형 23"/>
            <p:cNvSpPr/>
            <p:nvPr/>
          </p:nvSpPr>
          <p:spPr>
            <a:xfrm>
              <a:off x="2123660" y="3078123"/>
              <a:ext cx="143821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50" b="1" dirty="0">
                  <a:solidFill>
                    <a:srgbClr val="FF0000"/>
                  </a:solidFill>
                </a:rPr>
                <a:t>이물질 차단부재</a:t>
              </a:r>
              <a:r>
                <a:rPr lang="en-US" altLang="ko-KR" sz="1050" b="1" dirty="0">
                  <a:solidFill>
                    <a:srgbClr val="FF0000"/>
                  </a:solidFill>
                </a:rPr>
                <a:t>(211)</a:t>
              </a:r>
              <a:endParaRPr lang="ko-KR" altLang="en-US" sz="105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5" name="직선 화살표 연결선 24"/>
          <p:cNvCxnSpPr>
            <a:stCxn id="24" idx="1"/>
          </p:cNvCxnSpPr>
          <p:nvPr/>
        </p:nvCxnSpPr>
        <p:spPr>
          <a:xfrm flipH="1" flipV="1">
            <a:off x="467544" y="3577581"/>
            <a:ext cx="738642" cy="1926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>
            <a:off x="3763415" y="2424990"/>
            <a:ext cx="5129065" cy="3135146"/>
            <a:chOff x="3697270" y="1301956"/>
            <a:chExt cx="8548189" cy="5225088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01956"/>
              <a:ext cx="3745372" cy="3679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직사각형 27"/>
            <p:cNvSpPr/>
            <p:nvPr/>
          </p:nvSpPr>
          <p:spPr>
            <a:xfrm>
              <a:off x="3697270" y="5142090"/>
              <a:ext cx="8548189" cy="13849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ko-KR" altLang="en-US" sz="1200" b="1" dirty="0"/>
                <a:t>이물질 차단부재</a:t>
              </a:r>
              <a:r>
                <a:rPr lang="en-US" altLang="ko-KR" sz="1200" b="1" dirty="0"/>
                <a:t>(211)</a:t>
              </a:r>
              <a:r>
                <a:rPr lang="ko-KR" altLang="en-US" sz="1200" b="1" dirty="0"/>
                <a:t>를 </a:t>
              </a:r>
              <a:r>
                <a:rPr lang="ko-KR" altLang="en-US" sz="1200" b="1" dirty="0" err="1">
                  <a:solidFill>
                    <a:srgbClr val="FF0000"/>
                  </a:solidFill>
                </a:rPr>
                <a:t>튜브형</a:t>
              </a:r>
              <a:r>
                <a:rPr lang="ko-KR" altLang="en-US" sz="1200" b="1" dirty="0" err="1"/>
                <a:t>으로</a:t>
              </a:r>
              <a:r>
                <a:rPr lang="ko-KR" altLang="en-US" sz="1200" b="1" dirty="0"/>
                <a:t> 형성함으로써</a:t>
              </a:r>
              <a:r>
                <a:rPr lang="en-US" altLang="ko-KR" sz="1200" b="1" dirty="0"/>
                <a:t>, </a:t>
              </a:r>
              <a:r>
                <a:rPr lang="ko-KR" altLang="en-US" sz="1200" b="1" dirty="0">
                  <a:solidFill>
                    <a:srgbClr val="FF0000"/>
                  </a:solidFill>
                </a:rPr>
                <a:t>튜브의 내부에 공기가 충전</a:t>
              </a:r>
              <a:r>
                <a:rPr lang="ko-KR" altLang="en-US" sz="1200" b="1" dirty="0"/>
                <a:t>되어 출입문</a:t>
              </a:r>
              <a:r>
                <a:rPr lang="en-US" altLang="ko-KR" sz="1200" b="1" dirty="0"/>
                <a:t>(120)</a:t>
              </a:r>
              <a:r>
                <a:rPr lang="ko-KR" altLang="en-US" sz="1200" b="1" dirty="0"/>
                <a:t>의 개폐 </a:t>
              </a:r>
              <a:r>
                <a:rPr lang="ko-KR" altLang="en-US" sz="1200" b="1" dirty="0" err="1"/>
                <a:t>동작시</a:t>
              </a:r>
              <a:r>
                <a:rPr lang="ko-KR" altLang="en-US" sz="1200" b="1" dirty="0"/>
                <a:t> 탄성 변형에 의한 탄성력으로써 출입문</a:t>
              </a:r>
              <a:r>
                <a:rPr lang="en-US" altLang="ko-KR" sz="1200" b="1" dirty="0"/>
                <a:t>(120)</a:t>
              </a:r>
              <a:r>
                <a:rPr lang="ko-KR" altLang="en-US" sz="1200" b="1" dirty="0"/>
                <a:t>의 측면에 강하게 밀착되어 출입문</a:t>
              </a:r>
              <a:r>
                <a:rPr lang="en-US" altLang="ko-KR" sz="1200" b="1" dirty="0"/>
                <a:t>(120)</a:t>
              </a:r>
              <a:r>
                <a:rPr lang="ko-KR" altLang="en-US" sz="1200" b="1" dirty="0"/>
                <a:t>의 외 측면과 출입문 포켓</a:t>
              </a:r>
              <a:r>
                <a:rPr lang="en-US" altLang="ko-KR" sz="1200" b="1" dirty="0"/>
                <a:t>(130)</a:t>
              </a:r>
              <a:r>
                <a:rPr lang="ko-KR" altLang="en-US" sz="1200" b="1" dirty="0"/>
                <a:t>의 외벽</a:t>
              </a:r>
              <a:r>
                <a:rPr lang="en-US" altLang="ko-KR" sz="1200" b="1" dirty="0"/>
                <a:t>(131) </a:t>
              </a:r>
              <a:r>
                <a:rPr lang="ko-KR" altLang="en-US" sz="1200" b="1" dirty="0"/>
                <a:t>사이를 밀폐하게 되어 이물질의 유입을 차단</a:t>
              </a:r>
              <a:endParaRPr lang="ko-KR" altLang="en-US" sz="1200" dirty="0"/>
            </a:p>
          </p:txBody>
        </p:sp>
        <p:cxnSp>
          <p:nvCxnSpPr>
            <p:cNvPr id="29" name="꺾인 연결선 28"/>
            <p:cNvCxnSpPr>
              <a:endCxn id="28" idx="1"/>
            </p:cNvCxnSpPr>
            <p:nvPr/>
          </p:nvCxnSpPr>
          <p:spPr>
            <a:xfrm rot="5400000">
              <a:off x="3219904" y="3258276"/>
              <a:ext cx="3053658" cy="2098925"/>
            </a:xfrm>
            <a:prstGeom prst="bentConnector4">
              <a:avLst>
                <a:gd name="adj1" fmla="val 38662"/>
                <a:gd name="adj2" fmla="val 118152"/>
              </a:avLst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직사각형 19"/>
          <p:cNvSpPr/>
          <p:nvPr/>
        </p:nvSpPr>
        <p:spPr>
          <a:xfrm>
            <a:off x="323528" y="4870230"/>
            <a:ext cx="316844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1200" b="1" dirty="0"/>
              <a:t>출입문이 출입 되는 출입문 포켓의 일 측에 먼지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눈과 같은 이물질의 유입 방지를 위한 </a:t>
            </a:r>
            <a:r>
              <a:rPr lang="ko-KR" altLang="en-US" sz="1200" b="1" dirty="0" smtClean="0"/>
              <a:t>이물질유입방지수단</a:t>
            </a:r>
            <a:r>
              <a:rPr lang="en-US" altLang="ko-KR" sz="1200" b="1" dirty="0" smtClean="0"/>
              <a:t>(210)</a:t>
            </a:r>
            <a:r>
              <a:rPr lang="ko-KR" altLang="en-US" sz="1200" b="1" dirty="0" smtClean="0"/>
              <a:t>을 </a:t>
            </a:r>
            <a:r>
              <a:rPr lang="ko-KR" altLang="en-US" sz="1200" b="1" dirty="0"/>
              <a:t>구비</a:t>
            </a:r>
            <a:endParaRPr lang="ko-KR" altLang="en-US" sz="1200" b="0" i="0" u="none" dirty="0">
              <a:solidFill>
                <a:srgbClr val="000000">
                  <a:alpha val="100000"/>
                </a:srgbClr>
              </a:solidFill>
              <a:latin typeface="Arial"/>
              <a:ea typeface="돋움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51577" y="1993404"/>
            <a:ext cx="612076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 sz="1600" b="1" dirty="0"/>
              <a:t>KR 10-2012-0050776</a:t>
            </a:r>
            <a:r>
              <a:rPr lang="ko-KR" altLang="en-US" sz="1600" b="1" i="0" u="none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돋움"/>
              </a:rPr>
              <a:t>(</a:t>
            </a:r>
            <a:r>
              <a:rPr lang="ko-KR" altLang="en-US" sz="1600" b="1" dirty="0"/>
              <a:t>전동차 출입문 설해 방지장치</a:t>
            </a:r>
            <a:r>
              <a:rPr lang="ko-KR" altLang="en-US" sz="1600" b="1" i="0" u="none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돋움"/>
              </a:rPr>
              <a:t>)</a:t>
            </a:r>
            <a:endParaRPr lang="ko-KR" altLang="en-US" sz="1600" b="1" i="0" u="none" dirty="0">
              <a:solidFill>
                <a:srgbClr val="000000">
                  <a:alpha val="100000"/>
                </a:srgbClr>
              </a:solidFill>
              <a:latin typeface="Arial"/>
              <a:ea typeface="돋움"/>
            </a:endParaRPr>
          </a:p>
        </p:txBody>
      </p:sp>
      <p:sp>
        <p:nvSpPr>
          <p:cNvPr id="34" name="모서리가 둥근 사각형 설명선 33"/>
          <p:cNvSpPr/>
          <p:nvPr/>
        </p:nvSpPr>
        <p:spPr bwMode="auto">
          <a:xfrm>
            <a:off x="7092279" y="2929508"/>
            <a:ext cx="1728193" cy="1008112"/>
          </a:xfrm>
          <a:prstGeom prst="wedgeRoundRectCallout">
            <a:avLst>
              <a:gd name="adj1" fmla="val -105652"/>
              <a:gd name="adj2" fmla="val 1086"/>
              <a:gd name="adj3" fmla="val 16667"/>
            </a:avLst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rgbClr val="FF0000"/>
                </a:solidFill>
              </a:rPr>
              <a:t>브러시 이외 튜브</a:t>
            </a:r>
            <a:endParaRPr lang="en-US" altLang="ko-KR" sz="1200" b="1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200" b="1" dirty="0" smtClean="0">
                <a:solidFill>
                  <a:srgbClr val="FF0000"/>
                </a:solidFill>
              </a:rPr>
              <a:t>형태로도 제안됨</a:t>
            </a:r>
            <a:endParaRPr lang="en-US" altLang="ko-KR" sz="12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ko-KR" sz="12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내부 공기충전 방식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)</a:t>
            </a:r>
            <a:endParaRPr lang="ko-KR" altLang="en-US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추가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문제해결방안 도출</a:t>
            </a:r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err="1">
                <a:solidFill>
                  <a:schemeClr val="bg1"/>
                </a:solidFill>
              </a:rPr>
              <a:t>중량판</a:t>
            </a:r>
            <a:r>
              <a:rPr lang="ko-KR" altLang="en-US" sz="2800" b="1" dirty="0">
                <a:solidFill>
                  <a:schemeClr val="bg1"/>
                </a:solidFill>
              </a:rPr>
              <a:t> 측면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실링방식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보완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761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43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1" t="11576" r="23004" b="15209"/>
          <a:stretch/>
        </p:blipFill>
        <p:spPr>
          <a:xfrm>
            <a:off x="251521" y="2376943"/>
            <a:ext cx="2556301" cy="2151998"/>
          </a:xfrm>
          <a:prstGeom prst="rect">
            <a:avLst/>
          </a:prstGeom>
        </p:spPr>
      </p:pic>
      <p:sp>
        <p:nvSpPr>
          <p:cNvPr id="9" name="오른쪽 화살표 8"/>
          <p:cNvSpPr/>
          <p:nvPr/>
        </p:nvSpPr>
        <p:spPr bwMode="auto">
          <a:xfrm>
            <a:off x="3699334" y="1748838"/>
            <a:ext cx="318984" cy="516660"/>
          </a:xfrm>
          <a:prstGeom prst="rightArrow">
            <a:avLst/>
          </a:prstGeom>
          <a:solidFill>
            <a:schemeClr val="bg1">
              <a:lumMod val="95000"/>
              <a:alpha val="5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700" b="1"/>
          </a:p>
        </p:txBody>
      </p:sp>
      <p:sp>
        <p:nvSpPr>
          <p:cNvPr id="12" name="타원 11"/>
          <p:cNvSpPr/>
          <p:nvPr/>
        </p:nvSpPr>
        <p:spPr bwMode="auto">
          <a:xfrm>
            <a:off x="1115616" y="3755500"/>
            <a:ext cx="576064" cy="373920"/>
          </a:xfrm>
          <a:prstGeom prst="ellipse">
            <a:avLst/>
          </a:prstGeom>
          <a:solidFill>
            <a:srgbClr val="FF0000">
              <a:alpha val="16863"/>
            </a:srgbClr>
          </a:solidFill>
          <a:ln w="19050" cap="flat" cmpd="sng" algn="ctr">
            <a:solidFill>
              <a:srgbClr val="FF0000"/>
            </a:solidFill>
            <a:prstDash val="lgDashDot"/>
          </a:ln>
          <a:effectLst/>
        </p:spPr>
        <p:txBody>
          <a:bodyPr rtlCol="0" anchor="ctr"/>
          <a:lstStyle/>
          <a:p>
            <a:pPr algn="ctr"/>
            <a:endParaRPr lang="ko-KR" altLang="en-US" sz="700" b="1"/>
          </a:p>
        </p:txBody>
      </p:sp>
      <p:grpSp>
        <p:nvGrpSpPr>
          <p:cNvPr id="13" name="그룹 12"/>
          <p:cNvGrpSpPr/>
          <p:nvPr/>
        </p:nvGrpSpPr>
        <p:grpSpPr>
          <a:xfrm>
            <a:off x="3030156" y="3614874"/>
            <a:ext cx="1325821" cy="1546882"/>
            <a:chOff x="3534211" y="3740949"/>
            <a:chExt cx="1397829" cy="1636831"/>
          </a:xfrm>
        </p:grpSpPr>
        <p:grpSp>
          <p:nvGrpSpPr>
            <p:cNvPr id="14" name="그룹 13"/>
            <p:cNvGrpSpPr/>
            <p:nvPr/>
          </p:nvGrpSpPr>
          <p:grpSpPr>
            <a:xfrm>
              <a:off x="3635896" y="3937620"/>
              <a:ext cx="961954" cy="1440160"/>
              <a:chOff x="6223261" y="2929508"/>
              <a:chExt cx="1733115" cy="2150927"/>
            </a:xfrm>
          </p:grpSpPr>
          <p:sp>
            <p:nvSpPr>
              <p:cNvPr id="16" name="직사각형 15"/>
              <p:cNvSpPr/>
              <p:nvPr/>
            </p:nvSpPr>
            <p:spPr bwMode="auto">
              <a:xfrm>
                <a:off x="6550442" y="3434908"/>
                <a:ext cx="803076" cy="994992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000000">
                    <a:hueOff val="0"/>
                    <a:satOff val="0"/>
                    <a:lumOff val="0"/>
                    <a:alphaOff val="0"/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700" b="1"/>
              </a:p>
            </p:txBody>
          </p:sp>
          <p:sp>
            <p:nvSpPr>
              <p:cNvPr id="17" name="직사각형 16"/>
              <p:cNvSpPr/>
              <p:nvPr/>
            </p:nvSpPr>
            <p:spPr bwMode="auto">
              <a:xfrm>
                <a:off x="7003041" y="3703206"/>
                <a:ext cx="360040" cy="41054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700" b="1"/>
              </a:p>
            </p:txBody>
          </p:sp>
          <p:sp>
            <p:nvSpPr>
              <p:cNvPr id="18" name="타원 17"/>
              <p:cNvSpPr/>
              <p:nvPr/>
            </p:nvSpPr>
            <p:spPr bwMode="auto">
              <a:xfrm>
                <a:off x="6995726" y="3703206"/>
                <a:ext cx="504056" cy="41054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700" b="1"/>
              </a:p>
            </p:txBody>
          </p:sp>
          <p:sp>
            <p:nvSpPr>
              <p:cNvPr id="19" name="직사각형 18"/>
              <p:cNvSpPr/>
              <p:nvPr/>
            </p:nvSpPr>
            <p:spPr bwMode="auto">
              <a:xfrm>
                <a:off x="7499782" y="3002860"/>
                <a:ext cx="320312" cy="187220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19050" cap="flat" cmpd="sng" algn="ctr">
                <a:solidFill>
                  <a:srgbClr val="000000">
                    <a:hueOff val="0"/>
                    <a:satOff val="0"/>
                    <a:lumOff val="0"/>
                    <a:alphaOff val="0"/>
                    <a:shade val="95000"/>
                    <a:satMod val="105000"/>
                  </a:srgbClr>
                </a:solidFill>
                <a:prstDash val="lgDashDot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700" b="1"/>
              </a:p>
            </p:txBody>
          </p:sp>
          <p:sp>
            <p:nvSpPr>
              <p:cNvPr id="20" name="자유형 19"/>
              <p:cNvSpPr/>
              <p:nvPr/>
            </p:nvSpPr>
            <p:spPr bwMode="auto">
              <a:xfrm>
                <a:off x="7454534" y="2929508"/>
                <a:ext cx="501842" cy="264031"/>
              </a:xfrm>
              <a:custGeom>
                <a:avLst/>
                <a:gdLst>
                  <a:gd name="connsiteX0" fmla="*/ 18885 w 501842"/>
                  <a:gd name="connsiteY0" fmla="*/ 57955 h 264031"/>
                  <a:gd name="connsiteX1" fmla="*/ 42496 w 501842"/>
                  <a:gd name="connsiteY1" fmla="*/ 77273 h 264031"/>
                  <a:gd name="connsiteX2" fmla="*/ 53228 w 501842"/>
                  <a:gd name="connsiteY2" fmla="*/ 83712 h 264031"/>
                  <a:gd name="connsiteX3" fmla="*/ 72546 w 501842"/>
                  <a:gd name="connsiteY3" fmla="*/ 88005 h 264031"/>
                  <a:gd name="connsiteX4" fmla="*/ 94011 w 501842"/>
                  <a:gd name="connsiteY4" fmla="*/ 96591 h 264031"/>
                  <a:gd name="connsiteX5" fmla="*/ 104744 w 501842"/>
                  <a:gd name="connsiteY5" fmla="*/ 100884 h 264031"/>
                  <a:gd name="connsiteX6" fmla="*/ 111183 w 501842"/>
                  <a:gd name="connsiteY6" fmla="*/ 103031 h 264031"/>
                  <a:gd name="connsiteX7" fmla="*/ 132648 w 501842"/>
                  <a:gd name="connsiteY7" fmla="*/ 113763 h 264031"/>
                  <a:gd name="connsiteX8" fmla="*/ 141234 w 501842"/>
                  <a:gd name="connsiteY8" fmla="*/ 120203 h 264031"/>
                  <a:gd name="connsiteX9" fmla="*/ 151966 w 501842"/>
                  <a:gd name="connsiteY9" fmla="*/ 130935 h 264031"/>
                  <a:gd name="connsiteX10" fmla="*/ 169138 w 501842"/>
                  <a:gd name="connsiteY10" fmla="*/ 139521 h 264031"/>
                  <a:gd name="connsiteX11" fmla="*/ 182017 w 501842"/>
                  <a:gd name="connsiteY11" fmla="*/ 141667 h 264031"/>
                  <a:gd name="connsiteX12" fmla="*/ 197042 w 501842"/>
                  <a:gd name="connsiteY12" fmla="*/ 143814 h 264031"/>
                  <a:gd name="connsiteX13" fmla="*/ 205628 w 501842"/>
                  <a:gd name="connsiteY13" fmla="*/ 145960 h 264031"/>
                  <a:gd name="connsiteX14" fmla="*/ 218507 w 501842"/>
                  <a:gd name="connsiteY14" fmla="*/ 156693 h 264031"/>
                  <a:gd name="connsiteX15" fmla="*/ 220654 w 501842"/>
                  <a:gd name="connsiteY15" fmla="*/ 163132 h 264031"/>
                  <a:gd name="connsiteX16" fmla="*/ 224946 w 501842"/>
                  <a:gd name="connsiteY16" fmla="*/ 173865 h 264031"/>
                  <a:gd name="connsiteX17" fmla="*/ 229239 w 501842"/>
                  <a:gd name="connsiteY17" fmla="*/ 193183 h 264031"/>
                  <a:gd name="connsiteX18" fmla="*/ 235679 w 501842"/>
                  <a:gd name="connsiteY18" fmla="*/ 210355 h 264031"/>
                  <a:gd name="connsiteX19" fmla="*/ 239972 w 501842"/>
                  <a:gd name="connsiteY19" fmla="*/ 225380 h 264031"/>
                  <a:gd name="connsiteX20" fmla="*/ 242118 w 501842"/>
                  <a:gd name="connsiteY20" fmla="*/ 231819 h 264031"/>
                  <a:gd name="connsiteX21" fmla="*/ 248558 w 501842"/>
                  <a:gd name="connsiteY21" fmla="*/ 238259 h 264031"/>
                  <a:gd name="connsiteX22" fmla="*/ 254997 w 501842"/>
                  <a:gd name="connsiteY22" fmla="*/ 240405 h 264031"/>
                  <a:gd name="connsiteX23" fmla="*/ 310806 w 501842"/>
                  <a:gd name="connsiteY23" fmla="*/ 236112 h 264031"/>
                  <a:gd name="connsiteX24" fmla="*/ 343003 w 501842"/>
                  <a:gd name="connsiteY24" fmla="*/ 236112 h 264031"/>
                  <a:gd name="connsiteX25" fmla="*/ 345149 w 501842"/>
                  <a:gd name="connsiteY25" fmla="*/ 242552 h 264031"/>
                  <a:gd name="connsiteX26" fmla="*/ 403104 w 501842"/>
                  <a:gd name="connsiteY26" fmla="*/ 257577 h 264031"/>
                  <a:gd name="connsiteX27" fmla="*/ 446034 w 501842"/>
                  <a:gd name="connsiteY27" fmla="*/ 259724 h 264031"/>
                  <a:gd name="connsiteX28" fmla="*/ 495403 w 501842"/>
                  <a:gd name="connsiteY28" fmla="*/ 261870 h 264031"/>
                  <a:gd name="connsiteX29" fmla="*/ 497549 w 501842"/>
                  <a:gd name="connsiteY29" fmla="*/ 255431 h 264031"/>
                  <a:gd name="connsiteX30" fmla="*/ 501842 w 501842"/>
                  <a:gd name="connsiteY30" fmla="*/ 248991 h 264031"/>
                  <a:gd name="connsiteX31" fmla="*/ 499696 w 501842"/>
                  <a:gd name="connsiteY31" fmla="*/ 242552 h 264031"/>
                  <a:gd name="connsiteX32" fmla="*/ 495403 w 501842"/>
                  <a:gd name="connsiteY32" fmla="*/ 225380 h 264031"/>
                  <a:gd name="connsiteX33" fmla="*/ 493256 w 501842"/>
                  <a:gd name="connsiteY33" fmla="*/ 178157 h 264031"/>
                  <a:gd name="connsiteX34" fmla="*/ 486817 w 501842"/>
                  <a:gd name="connsiteY34" fmla="*/ 165279 h 264031"/>
                  <a:gd name="connsiteX35" fmla="*/ 476085 w 501842"/>
                  <a:gd name="connsiteY35" fmla="*/ 139521 h 264031"/>
                  <a:gd name="connsiteX36" fmla="*/ 471792 w 501842"/>
                  <a:gd name="connsiteY36" fmla="*/ 120203 h 264031"/>
                  <a:gd name="connsiteX37" fmla="*/ 465352 w 501842"/>
                  <a:gd name="connsiteY37" fmla="*/ 105177 h 264031"/>
                  <a:gd name="connsiteX38" fmla="*/ 458913 w 501842"/>
                  <a:gd name="connsiteY38" fmla="*/ 94445 h 264031"/>
                  <a:gd name="connsiteX39" fmla="*/ 450327 w 501842"/>
                  <a:gd name="connsiteY39" fmla="*/ 72980 h 264031"/>
                  <a:gd name="connsiteX40" fmla="*/ 443887 w 501842"/>
                  <a:gd name="connsiteY40" fmla="*/ 62248 h 264031"/>
                  <a:gd name="connsiteX41" fmla="*/ 439594 w 501842"/>
                  <a:gd name="connsiteY41" fmla="*/ 53662 h 264031"/>
                  <a:gd name="connsiteX42" fmla="*/ 433155 w 501842"/>
                  <a:gd name="connsiteY42" fmla="*/ 49369 h 264031"/>
                  <a:gd name="connsiteX43" fmla="*/ 426715 w 501842"/>
                  <a:gd name="connsiteY43" fmla="*/ 40783 h 264031"/>
                  <a:gd name="connsiteX44" fmla="*/ 407397 w 501842"/>
                  <a:gd name="connsiteY44" fmla="*/ 25757 h 264031"/>
                  <a:gd name="connsiteX45" fmla="*/ 394518 w 501842"/>
                  <a:gd name="connsiteY45" fmla="*/ 15025 h 264031"/>
                  <a:gd name="connsiteX46" fmla="*/ 385932 w 501842"/>
                  <a:gd name="connsiteY46" fmla="*/ 8586 h 264031"/>
                  <a:gd name="connsiteX47" fmla="*/ 368761 w 501842"/>
                  <a:gd name="connsiteY47" fmla="*/ 0 h 264031"/>
                  <a:gd name="connsiteX48" fmla="*/ 237825 w 501842"/>
                  <a:gd name="connsiteY48" fmla="*/ 2146 h 264031"/>
                  <a:gd name="connsiteX49" fmla="*/ 222800 w 501842"/>
                  <a:gd name="connsiteY49" fmla="*/ 4293 h 264031"/>
                  <a:gd name="connsiteX50" fmla="*/ 201335 w 501842"/>
                  <a:gd name="connsiteY50" fmla="*/ 6439 h 264031"/>
                  <a:gd name="connsiteX51" fmla="*/ 126208 w 501842"/>
                  <a:gd name="connsiteY51" fmla="*/ 4293 h 264031"/>
                  <a:gd name="connsiteX52" fmla="*/ 106890 w 501842"/>
                  <a:gd name="connsiteY52" fmla="*/ 2146 h 264031"/>
                  <a:gd name="connsiteX53" fmla="*/ 6006 w 501842"/>
                  <a:gd name="connsiteY53" fmla="*/ 4293 h 264031"/>
                  <a:gd name="connsiteX54" fmla="*/ 3859 w 501842"/>
                  <a:gd name="connsiteY54" fmla="*/ 42929 h 264031"/>
                  <a:gd name="connsiteX55" fmla="*/ 25324 w 501842"/>
                  <a:gd name="connsiteY55" fmla="*/ 51515 h 264031"/>
                  <a:gd name="connsiteX56" fmla="*/ 31763 w 501842"/>
                  <a:gd name="connsiteY56" fmla="*/ 55808 h 264031"/>
                  <a:gd name="connsiteX57" fmla="*/ 36056 w 501842"/>
                  <a:gd name="connsiteY57" fmla="*/ 62248 h 264031"/>
                  <a:gd name="connsiteX58" fmla="*/ 18885 w 501842"/>
                  <a:gd name="connsiteY58" fmla="*/ 57955 h 26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01842" h="264031">
                    <a:moveTo>
                      <a:pt x="18885" y="57955"/>
                    </a:moveTo>
                    <a:cubicBezTo>
                      <a:pt x="19958" y="60459"/>
                      <a:pt x="26832" y="67305"/>
                      <a:pt x="42496" y="77273"/>
                    </a:cubicBezTo>
                    <a:cubicBezTo>
                      <a:pt x="46016" y="79513"/>
                      <a:pt x="49307" y="82286"/>
                      <a:pt x="53228" y="83712"/>
                    </a:cubicBezTo>
                    <a:cubicBezTo>
                      <a:pt x="65306" y="88104"/>
                      <a:pt x="63554" y="83509"/>
                      <a:pt x="72546" y="88005"/>
                    </a:cubicBezTo>
                    <a:cubicBezTo>
                      <a:pt x="91028" y="97246"/>
                      <a:pt x="75147" y="92819"/>
                      <a:pt x="94011" y="96591"/>
                    </a:cubicBezTo>
                    <a:cubicBezTo>
                      <a:pt x="97589" y="98022"/>
                      <a:pt x="101136" y="99531"/>
                      <a:pt x="104744" y="100884"/>
                    </a:cubicBezTo>
                    <a:cubicBezTo>
                      <a:pt x="106862" y="101678"/>
                      <a:pt x="109205" y="101932"/>
                      <a:pt x="111183" y="103031"/>
                    </a:cubicBezTo>
                    <a:cubicBezTo>
                      <a:pt x="132089" y="114646"/>
                      <a:pt x="115871" y="109570"/>
                      <a:pt x="132648" y="113763"/>
                    </a:cubicBezTo>
                    <a:cubicBezTo>
                      <a:pt x="135510" y="115910"/>
                      <a:pt x="138560" y="117826"/>
                      <a:pt x="141234" y="120203"/>
                    </a:cubicBezTo>
                    <a:cubicBezTo>
                      <a:pt x="145015" y="123564"/>
                      <a:pt x="147806" y="128055"/>
                      <a:pt x="151966" y="130935"/>
                    </a:cubicBezTo>
                    <a:cubicBezTo>
                      <a:pt x="157228" y="134578"/>
                      <a:pt x="162825" y="138469"/>
                      <a:pt x="169138" y="139521"/>
                    </a:cubicBezTo>
                    <a:lnTo>
                      <a:pt x="182017" y="141667"/>
                    </a:lnTo>
                    <a:cubicBezTo>
                      <a:pt x="187017" y="142436"/>
                      <a:pt x="192064" y="142909"/>
                      <a:pt x="197042" y="143814"/>
                    </a:cubicBezTo>
                    <a:cubicBezTo>
                      <a:pt x="199944" y="144342"/>
                      <a:pt x="202766" y="145245"/>
                      <a:pt x="205628" y="145960"/>
                    </a:cubicBezTo>
                    <a:cubicBezTo>
                      <a:pt x="210382" y="149129"/>
                      <a:pt x="215200" y="151732"/>
                      <a:pt x="218507" y="156693"/>
                    </a:cubicBezTo>
                    <a:cubicBezTo>
                      <a:pt x="219762" y="158576"/>
                      <a:pt x="219860" y="161014"/>
                      <a:pt x="220654" y="163132"/>
                    </a:cubicBezTo>
                    <a:cubicBezTo>
                      <a:pt x="222007" y="166740"/>
                      <a:pt x="223728" y="170210"/>
                      <a:pt x="224946" y="173865"/>
                    </a:cubicBezTo>
                    <a:cubicBezTo>
                      <a:pt x="231300" y="192928"/>
                      <a:pt x="222406" y="170976"/>
                      <a:pt x="229239" y="193183"/>
                    </a:cubicBezTo>
                    <a:cubicBezTo>
                      <a:pt x="231037" y="199026"/>
                      <a:pt x="233590" y="204610"/>
                      <a:pt x="235679" y="210355"/>
                    </a:cubicBezTo>
                    <a:cubicBezTo>
                      <a:pt x="239105" y="219777"/>
                      <a:pt x="236823" y="214358"/>
                      <a:pt x="239972" y="225380"/>
                    </a:cubicBezTo>
                    <a:cubicBezTo>
                      <a:pt x="240594" y="227555"/>
                      <a:pt x="240863" y="229937"/>
                      <a:pt x="242118" y="231819"/>
                    </a:cubicBezTo>
                    <a:cubicBezTo>
                      <a:pt x="243802" y="234345"/>
                      <a:pt x="246032" y="236575"/>
                      <a:pt x="248558" y="238259"/>
                    </a:cubicBezTo>
                    <a:cubicBezTo>
                      <a:pt x="250440" y="239514"/>
                      <a:pt x="252851" y="239690"/>
                      <a:pt x="254997" y="240405"/>
                    </a:cubicBezTo>
                    <a:lnTo>
                      <a:pt x="310806" y="236112"/>
                    </a:lnTo>
                    <a:cubicBezTo>
                      <a:pt x="336527" y="233843"/>
                      <a:pt x="319171" y="232708"/>
                      <a:pt x="343003" y="236112"/>
                    </a:cubicBezTo>
                    <a:cubicBezTo>
                      <a:pt x="343718" y="238259"/>
                      <a:pt x="344137" y="240528"/>
                      <a:pt x="345149" y="242552"/>
                    </a:cubicBezTo>
                    <a:cubicBezTo>
                      <a:pt x="355486" y="263227"/>
                      <a:pt x="375021" y="254456"/>
                      <a:pt x="403104" y="257577"/>
                    </a:cubicBezTo>
                    <a:cubicBezTo>
                      <a:pt x="417344" y="259159"/>
                      <a:pt x="431724" y="259008"/>
                      <a:pt x="446034" y="259724"/>
                    </a:cubicBezTo>
                    <a:cubicBezTo>
                      <a:pt x="450941" y="260337"/>
                      <a:pt x="484067" y="267538"/>
                      <a:pt x="495403" y="261870"/>
                    </a:cubicBezTo>
                    <a:cubicBezTo>
                      <a:pt x="497427" y="260858"/>
                      <a:pt x="496537" y="257455"/>
                      <a:pt x="497549" y="255431"/>
                    </a:cubicBezTo>
                    <a:cubicBezTo>
                      <a:pt x="498703" y="253123"/>
                      <a:pt x="500411" y="251138"/>
                      <a:pt x="501842" y="248991"/>
                    </a:cubicBezTo>
                    <a:cubicBezTo>
                      <a:pt x="501127" y="246845"/>
                      <a:pt x="500291" y="244735"/>
                      <a:pt x="499696" y="242552"/>
                    </a:cubicBezTo>
                    <a:cubicBezTo>
                      <a:pt x="498144" y="236860"/>
                      <a:pt x="495403" y="225380"/>
                      <a:pt x="495403" y="225380"/>
                    </a:cubicBezTo>
                    <a:cubicBezTo>
                      <a:pt x="494687" y="209639"/>
                      <a:pt x="495484" y="193756"/>
                      <a:pt x="493256" y="178157"/>
                    </a:cubicBezTo>
                    <a:cubicBezTo>
                      <a:pt x="492577" y="173406"/>
                      <a:pt x="488766" y="169665"/>
                      <a:pt x="486817" y="165279"/>
                    </a:cubicBezTo>
                    <a:cubicBezTo>
                      <a:pt x="483039" y="156779"/>
                      <a:pt x="477909" y="148642"/>
                      <a:pt x="476085" y="139521"/>
                    </a:cubicBezTo>
                    <a:cubicBezTo>
                      <a:pt x="475444" y="136316"/>
                      <a:pt x="473138" y="123903"/>
                      <a:pt x="471792" y="120203"/>
                    </a:cubicBezTo>
                    <a:cubicBezTo>
                      <a:pt x="469930" y="115082"/>
                      <a:pt x="467789" y="110051"/>
                      <a:pt x="465352" y="105177"/>
                    </a:cubicBezTo>
                    <a:cubicBezTo>
                      <a:pt x="463486" y="101446"/>
                      <a:pt x="460677" y="98225"/>
                      <a:pt x="458913" y="94445"/>
                    </a:cubicBezTo>
                    <a:cubicBezTo>
                      <a:pt x="455654" y="87462"/>
                      <a:pt x="454292" y="79588"/>
                      <a:pt x="450327" y="72980"/>
                    </a:cubicBezTo>
                    <a:cubicBezTo>
                      <a:pt x="448180" y="69403"/>
                      <a:pt x="445913" y="65895"/>
                      <a:pt x="443887" y="62248"/>
                    </a:cubicBezTo>
                    <a:cubicBezTo>
                      <a:pt x="442333" y="59451"/>
                      <a:pt x="441642" y="56120"/>
                      <a:pt x="439594" y="53662"/>
                    </a:cubicBezTo>
                    <a:cubicBezTo>
                      <a:pt x="437943" y="51680"/>
                      <a:pt x="434979" y="51193"/>
                      <a:pt x="433155" y="49369"/>
                    </a:cubicBezTo>
                    <a:cubicBezTo>
                      <a:pt x="430625" y="46839"/>
                      <a:pt x="429352" y="43201"/>
                      <a:pt x="426715" y="40783"/>
                    </a:cubicBezTo>
                    <a:cubicBezTo>
                      <a:pt x="420701" y="35270"/>
                      <a:pt x="413166" y="31526"/>
                      <a:pt x="407397" y="25757"/>
                    </a:cubicBezTo>
                    <a:cubicBezTo>
                      <a:pt x="397376" y="15736"/>
                      <a:pt x="404977" y="22495"/>
                      <a:pt x="394518" y="15025"/>
                    </a:cubicBezTo>
                    <a:cubicBezTo>
                      <a:pt x="391607" y="12946"/>
                      <a:pt x="389059" y="10323"/>
                      <a:pt x="385932" y="8586"/>
                    </a:cubicBezTo>
                    <a:cubicBezTo>
                      <a:pt x="354441" y="-8909"/>
                      <a:pt x="390701" y="14628"/>
                      <a:pt x="368761" y="0"/>
                    </a:cubicBezTo>
                    <a:lnTo>
                      <a:pt x="237825" y="2146"/>
                    </a:lnTo>
                    <a:cubicBezTo>
                      <a:pt x="232768" y="2295"/>
                      <a:pt x="227825" y="3702"/>
                      <a:pt x="222800" y="4293"/>
                    </a:cubicBezTo>
                    <a:cubicBezTo>
                      <a:pt x="215659" y="5133"/>
                      <a:pt x="208490" y="5724"/>
                      <a:pt x="201335" y="6439"/>
                    </a:cubicBezTo>
                    <a:lnTo>
                      <a:pt x="126208" y="4293"/>
                    </a:lnTo>
                    <a:cubicBezTo>
                      <a:pt x="119736" y="3999"/>
                      <a:pt x="113369" y="2146"/>
                      <a:pt x="106890" y="2146"/>
                    </a:cubicBezTo>
                    <a:cubicBezTo>
                      <a:pt x="73254" y="2146"/>
                      <a:pt x="39634" y="3577"/>
                      <a:pt x="6006" y="4293"/>
                    </a:cubicBezTo>
                    <a:cubicBezTo>
                      <a:pt x="1740" y="17090"/>
                      <a:pt x="-3901" y="28378"/>
                      <a:pt x="3859" y="42929"/>
                    </a:cubicBezTo>
                    <a:cubicBezTo>
                      <a:pt x="4916" y="44912"/>
                      <a:pt x="20378" y="49867"/>
                      <a:pt x="25324" y="51515"/>
                    </a:cubicBezTo>
                    <a:cubicBezTo>
                      <a:pt x="27470" y="52946"/>
                      <a:pt x="29939" y="53984"/>
                      <a:pt x="31763" y="55808"/>
                    </a:cubicBezTo>
                    <a:cubicBezTo>
                      <a:pt x="33587" y="57632"/>
                      <a:pt x="34444" y="60233"/>
                      <a:pt x="36056" y="62248"/>
                    </a:cubicBezTo>
                    <a:cubicBezTo>
                      <a:pt x="37320" y="63828"/>
                      <a:pt x="17812" y="55451"/>
                      <a:pt x="18885" y="579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700" b="1"/>
              </a:p>
            </p:txBody>
          </p:sp>
          <p:sp>
            <p:nvSpPr>
              <p:cNvPr id="21" name="자유형 20"/>
              <p:cNvSpPr/>
              <p:nvPr/>
            </p:nvSpPr>
            <p:spPr bwMode="auto">
              <a:xfrm>
                <a:off x="7353518" y="4816404"/>
                <a:ext cx="501842" cy="264031"/>
              </a:xfrm>
              <a:custGeom>
                <a:avLst/>
                <a:gdLst>
                  <a:gd name="connsiteX0" fmla="*/ 18885 w 501842"/>
                  <a:gd name="connsiteY0" fmla="*/ 57955 h 264031"/>
                  <a:gd name="connsiteX1" fmla="*/ 42496 w 501842"/>
                  <a:gd name="connsiteY1" fmla="*/ 77273 h 264031"/>
                  <a:gd name="connsiteX2" fmla="*/ 53228 w 501842"/>
                  <a:gd name="connsiteY2" fmla="*/ 83712 h 264031"/>
                  <a:gd name="connsiteX3" fmla="*/ 72546 w 501842"/>
                  <a:gd name="connsiteY3" fmla="*/ 88005 h 264031"/>
                  <a:gd name="connsiteX4" fmla="*/ 94011 w 501842"/>
                  <a:gd name="connsiteY4" fmla="*/ 96591 h 264031"/>
                  <a:gd name="connsiteX5" fmla="*/ 104744 w 501842"/>
                  <a:gd name="connsiteY5" fmla="*/ 100884 h 264031"/>
                  <a:gd name="connsiteX6" fmla="*/ 111183 w 501842"/>
                  <a:gd name="connsiteY6" fmla="*/ 103031 h 264031"/>
                  <a:gd name="connsiteX7" fmla="*/ 132648 w 501842"/>
                  <a:gd name="connsiteY7" fmla="*/ 113763 h 264031"/>
                  <a:gd name="connsiteX8" fmla="*/ 141234 w 501842"/>
                  <a:gd name="connsiteY8" fmla="*/ 120203 h 264031"/>
                  <a:gd name="connsiteX9" fmla="*/ 151966 w 501842"/>
                  <a:gd name="connsiteY9" fmla="*/ 130935 h 264031"/>
                  <a:gd name="connsiteX10" fmla="*/ 169138 w 501842"/>
                  <a:gd name="connsiteY10" fmla="*/ 139521 h 264031"/>
                  <a:gd name="connsiteX11" fmla="*/ 182017 w 501842"/>
                  <a:gd name="connsiteY11" fmla="*/ 141667 h 264031"/>
                  <a:gd name="connsiteX12" fmla="*/ 197042 w 501842"/>
                  <a:gd name="connsiteY12" fmla="*/ 143814 h 264031"/>
                  <a:gd name="connsiteX13" fmla="*/ 205628 w 501842"/>
                  <a:gd name="connsiteY13" fmla="*/ 145960 h 264031"/>
                  <a:gd name="connsiteX14" fmla="*/ 218507 w 501842"/>
                  <a:gd name="connsiteY14" fmla="*/ 156693 h 264031"/>
                  <a:gd name="connsiteX15" fmla="*/ 220654 w 501842"/>
                  <a:gd name="connsiteY15" fmla="*/ 163132 h 264031"/>
                  <a:gd name="connsiteX16" fmla="*/ 224946 w 501842"/>
                  <a:gd name="connsiteY16" fmla="*/ 173865 h 264031"/>
                  <a:gd name="connsiteX17" fmla="*/ 229239 w 501842"/>
                  <a:gd name="connsiteY17" fmla="*/ 193183 h 264031"/>
                  <a:gd name="connsiteX18" fmla="*/ 235679 w 501842"/>
                  <a:gd name="connsiteY18" fmla="*/ 210355 h 264031"/>
                  <a:gd name="connsiteX19" fmla="*/ 239972 w 501842"/>
                  <a:gd name="connsiteY19" fmla="*/ 225380 h 264031"/>
                  <a:gd name="connsiteX20" fmla="*/ 242118 w 501842"/>
                  <a:gd name="connsiteY20" fmla="*/ 231819 h 264031"/>
                  <a:gd name="connsiteX21" fmla="*/ 248558 w 501842"/>
                  <a:gd name="connsiteY21" fmla="*/ 238259 h 264031"/>
                  <a:gd name="connsiteX22" fmla="*/ 254997 w 501842"/>
                  <a:gd name="connsiteY22" fmla="*/ 240405 h 264031"/>
                  <a:gd name="connsiteX23" fmla="*/ 310806 w 501842"/>
                  <a:gd name="connsiteY23" fmla="*/ 236112 h 264031"/>
                  <a:gd name="connsiteX24" fmla="*/ 343003 w 501842"/>
                  <a:gd name="connsiteY24" fmla="*/ 236112 h 264031"/>
                  <a:gd name="connsiteX25" fmla="*/ 345149 w 501842"/>
                  <a:gd name="connsiteY25" fmla="*/ 242552 h 264031"/>
                  <a:gd name="connsiteX26" fmla="*/ 403104 w 501842"/>
                  <a:gd name="connsiteY26" fmla="*/ 257577 h 264031"/>
                  <a:gd name="connsiteX27" fmla="*/ 446034 w 501842"/>
                  <a:gd name="connsiteY27" fmla="*/ 259724 h 264031"/>
                  <a:gd name="connsiteX28" fmla="*/ 495403 w 501842"/>
                  <a:gd name="connsiteY28" fmla="*/ 261870 h 264031"/>
                  <a:gd name="connsiteX29" fmla="*/ 497549 w 501842"/>
                  <a:gd name="connsiteY29" fmla="*/ 255431 h 264031"/>
                  <a:gd name="connsiteX30" fmla="*/ 501842 w 501842"/>
                  <a:gd name="connsiteY30" fmla="*/ 248991 h 264031"/>
                  <a:gd name="connsiteX31" fmla="*/ 499696 w 501842"/>
                  <a:gd name="connsiteY31" fmla="*/ 242552 h 264031"/>
                  <a:gd name="connsiteX32" fmla="*/ 495403 w 501842"/>
                  <a:gd name="connsiteY32" fmla="*/ 225380 h 264031"/>
                  <a:gd name="connsiteX33" fmla="*/ 493256 w 501842"/>
                  <a:gd name="connsiteY33" fmla="*/ 178157 h 264031"/>
                  <a:gd name="connsiteX34" fmla="*/ 486817 w 501842"/>
                  <a:gd name="connsiteY34" fmla="*/ 165279 h 264031"/>
                  <a:gd name="connsiteX35" fmla="*/ 476085 w 501842"/>
                  <a:gd name="connsiteY35" fmla="*/ 139521 h 264031"/>
                  <a:gd name="connsiteX36" fmla="*/ 471792 w 501842"/>
                  <a:gd name="connsiteY36" fmla="*/ 120203 h 264031"/>
                  <a:gd name="connsiteX37" fmla="*/ 465352 w 501842"/>
                  <a:gd name="connsiteY37" fmla="*/ 105177 h 264031"/>
                  <a:gd name="connsiteX38" fmla="*/ 458913 w 501842"/>
                  <a:gd name="connsiteY38" fmla="*/ 94445 h 264031"/>
                  <a:gd name="connsiteX39" fmla="*/ 450327 w 501842"/>
                  <a:gd name="connsiteY39" fmla="*/ 72980 h 264031"/>
                  <a:gd name="connsiteX40" fmla="*/ 443887 w 501842"/>
                  <a:gd name="connsiteY40" fmla="*/ 62248 h 264031"/>
                  <a:gd name="connsiteX41" fmla="*/ 439594 w 501842"/>
                  <a:gd name="connsiteY41" fmla="*/ 53662 h 264031"/>
                  <a:gd name="connsiteX42" fmla="*/ 433155 w 501842"/>
                  <a:gd name="connsiteY42" fmla="*/ 49369 h 264031"/>
                  <a:gd name="connsiteX43" fmla="*/ 426715 w 501842"/>
                  <a:gd name="connsiteY43" fmla="*/ 40783 h 264031"/>
                  <a:gd name="connsiteX44" fmla="*/ 407397 w 501842"/>
                  <a:gd name="connsiteY44" fmla="*/ 25757 h 264031"/>
                  <a:gd name="connsiteX45" fmla="*/ 394518 w 501842"/>
                  <a:gd name="connsiteY45" fmla="*/ 15025 h 264031"/>
                  <a:gd name="connsiteX46" fmla="*/ 385932 w 501842"/>
                  <a:gd name="connsiteY46" fmla="*/ 8586 h 264031"/>
                  <a:gd name="connsiteX47" fmla="*/ 368761 w 501842"/>
                  <a:gd name="connsiteY47" fmla="*/ 0 h 264031"/>
                  <a:gd name="connsiteX48" fmla="*/ 237825 w 501842"/>
                  <a:gd name="connsiteY48" fmla="*/ 2146 h 264031"/>
                  <a:gd name="connsiteX49" fmla="*/ 222800 w 501842"/>
                  <a:gd name="connsiteY49" fmla="*/ 4293 h 264031"/>
                  <a:gd name="connsiteX50" fmla="*/ 201335 w 501842"/>
                  <a:gd name="connsiteY50" fmla="*/ 6439 h 264031"/>
                  <a:gd name="connsiteX51" fmla="*/ 126208 w 501842"/>
                  <a:gd name="connsiteY51" fmla="*/ 4293 h 264031"/>
                  <a:gd name="connsiteX52" fmla="*/ 106890 w 501842"/>
                  <a:gd name="connsiteY52" fmla="*/ 2146 h 264031"/>
                  <a:gd name="connsiteX53" fmla="*/ 6006 w 501842"/>
                  <a:gd name="connsiteY53" fmla="*/ 4293 h 264031"/>
                  <a:gd name="connsiteX54" fmla="*/ 3859 w 501842"/>
                  <a:gd name="connsiteY54" fmla="*/ 42929 h 264031"/>
                  <a:gd name="connsiteX55" fmla="*/ 25324 w 501842"/>
                  <a:gd name="connsiteY55" fmla="*/ 51515 h 264031"/>
                  <a:gd name="connsiteX56" fmla="*/ 31763 w 501842"/>
                  <a:gd name="connsiteY56" fmla="*/ 55808 h 264031"/>
                  <a:gd name="connsiteX57" fmla="*/ 36056 w 501842"/>
                  <a:gd name="connsiteY57" fmla="*/ 62248 h 264031"/>
                  <a:gd name="connsiteX58" fmla="*/ 18885 w 501842"/>
                  <a:gd name="connsiteY58" fmla="*/ 57955 h 26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01842" h="264031">
                    <a:moveTo>
                      <a:pt x="18885" y="57955"/>
                    </a:moveTo>
                    <a:cubicBezTo>
                      <a:pt x="19958" y="60459"/>
                      <a:pt x="26832" y="67305"/>
                      <a:pt x="42496" y="77273"/>
                    </a:cubicBezTo>
                    <a:cubicBezTo>
                      <a:pt x="46016" y="79513"/>
                      <a:pt x="49307" y="82286"/>
                      <a:pt x="53228" y="83712"/>
                    </a:cubicBezTo>
                    <a:cubicBezTo>
                      <a:pt x="65306" y="88104"/>
                      <a:pt x="63554" y="83509"/>
                      <a:pt x="72546" y="88005"/>
                    </a:cubicBezTo>
                    <a:cubicBezTo>
                      <a:pt x="91028" y="97246"/>
                      <a:pt x="75147" y="92819"/>
                      <a:pt x="94011" y="96591"/>
                    </a:cubicBezTo>
                    <a:cubicBezTo>
                      <a:pt x="97589" y="98022"/>
                      <a:pt x="101136" y="99531"/>
                      <a:pt x="104744" y="100884"/>
                    </a:cubicBezTo>
                    <a:cubicBezTo>
                      <a:pt x="106862" y="101678"/>
                      <a:pt x="109205" y="101932"/>
                      <a:pt x="111183" y="103031"/>
                    </a:cubicBezTo>
                    <a:cubicBezTo>
                      <a:pt x="132089" y="114646"/>
                      <a:pt x="115871" y="109570"/>
                      <a:pt x="132648" y="113763"/>
                    </a:cubicBezTo>
                    <a:cubicBezTo>
                      <a:pt x="135510" y="115910"/>
                      <a:pt x="138560" y="117826"/>
                      <a:pt x="141234" y="120203"/>
                    </a:cubicBezTo>
                    <a:cubicBezTo>
                      <a:pt x="145015" y="123564"/>
                      <a:pt x="147806" y="128055"/>
                      <a:pt x="151966" y="130935"/>
                    </a:cubicBezTo>
                    <a:cubicBezTo>
                      <a:pt x="157228" y="134578"/>
                      <a:pt x="162825" y="138469"/>
                      <a:pt x="169138" y="139521"/>
                    </a:cubicBezTo>
                    <a:lnTo>
                      <a:pt x="182017" y="141667"/>
                    </a:lnTo>
                    <a:cubicBezTo>
                      <a:pt x="187017" y="142436"/>
                      <a:pt x="192064" y="142909"/>
                      <a:pt x="197042" y="143814"/>
                    </a:cubicBezTo>
                    <a:cubicBezTo>
                      <a:pt x="199944" y="144342"/>
                      <a:pt x="202766" y="145245"/>
                      <a:pt x="205628" y="145960"/>
                    </a:cubicBezTo>
                    <a:cubicBezTo>
                      <a:pt x="210382" y="149129"/>
                      <a:pt x="215200" y="151732"/>
                      <a:pt x="218507" y="156693"/>
                    </a:cubicBezTo>
                    <a:cubicBezTo>
                      <a:pt x="219762" y="158576"/>
                      <a:pt x="219860" y="161014"/>
                      <a:pt x="220654" y="163132"/>
                    </a:cubicBezTo>
                    <a:cubicBezTo>
                      <a:pt x="222007" y="166740"/>
                      <a:pt x="223728" y="170210"/>
                      <a:pt x="224946" y="173865"/>
                    </a:cubicBezTo>
                    <a:cubicBezTo>
                      <a:pt x="231300" y="192928"/>
                      <a:pt x="222406" y="170976"/>
                      <a:pt x="229239" y="193183"/>
                    </a:cubicBezTo>
                    <a:cubicBezTo>
                      <a:pt x="231037" y="199026"/>
                      <a:pt x="233590" y="204610"/>
                      <a:pt x="235679" y="210355"/>
                    </a:cubicBezTo>
                    <a:cubicBezTo>
                      <a:pt x="239105" y="219777"/>
                      <a:pt x="236823" y="214358"/>
                      <a:pt x="239972" y="225380"/>
                    </a:cubicBezTo>
                    <a:cubicBezTo>
                      <a:pt x="240594" y="227555"/>
                      <a:pt x="240863" y="229937"/>
                      <a:pt x="242118" y="231819"/>
                    </a:cubicBezTo>
                    <a:cubicBezTo>
                      <a:pt x="243802" y="234345"/>
                      <a:pt x="246032" y="236575"/>
                      <a:pt x="248558" y="238259"/>
                    </a:cubicBezTo>
                    <a:cubicBezTo>
                      <a:pt x="250440" y="239514"/>
                      <a:pt x="252851" y="239690"/>
                      <a:pt x="254997" y="240405"/>
                    </a:cubicBezTo>
                    <a:lnTo>
                      <a:pt x="310806" y="236112"/>
                    </a:lnTo>
                    <a:cubicBezTo>
                      <a:pt x="336527" y="233843"/>
                      <a:pt x="319171" y="232708"/>
                      <a:pt x="343003" y="236112"/>
                    </a:cubicBezTo>
                    <a:cubicBezTo>
                      <a:pt x="343718" y="238259"/>
                      <a:pt x="344137" y="240528"/>
                      <a:pt x="345149" y="242552"/>
                    </a:cubicBezTo>
                    <a:cubicBezTo>
                      <a:pt x="355486" y="263227"/>
                      <a:pt x="375021" y="254456"/>
                      <a:pt x="403104" y="257577"/>
                    </a:cubicBezTo>
                    <a:cubicBezTo>
                      <a:pt x="417344" y="259159"/>
                      <a:pt x="431724" y="259008"/>
                      <a:pt x="446034" y="259724"/>
                    </a:cubicBezTo>
                    <a:cubicBezTo>
                      <a:pt x="450941" y="260337"/>
                      <a:pt x="484067" y="267538"/>
                      <a:pt x="495403" y="261870"/>
                    </a:cubicBezTo>
                    <a:cubicBezTo>
                      <a:pt x="497427" y="260858"/>
                      <a:pt x="496537" y="257455"/>
                      <a:pt x="497549" y="255431"/>
                    </a:cubicBezTo>
                    <a:cubicBezTo>
                      <a:pt x="498703" y="253123"/>
                      <a:pt x="500411" y="251138"/>
                      <a:pt x="501842" y="248991"/>
                    </a:cubicBezTo>
                    <a:cubicBezTo>
                      <a:pt x="501127" y="246845"/>
                      <a:pt x="500291" y="244735"/>
                      <a:pt x="499696" y="242552"/>
                    </a:cubicBezTo>
                    <a:cubicBezTo>
                      <a:pt x="498144" y="236860"/>
                      <a:pt x="495403" y="225380"/>
                      <a:pt x="495403" y="225380"/>
                    </a:cubicBezTo>
                    <a:cubicBezTo>
                      <a:pt x="494687" y="209639"/>
                      <a:pt x="495484" y="193756"/>
                      <a:pt x="493256" y="178157"/>
                    </a:cubicBezTo>
                    <a:cubicBezTo>
                      <a:pt x="492577" y="173406"/>
                      <a:pt x="488766" y="169665"/>
                      <a:pt x="486817" y="165279"/>
                    </a:cubicBezTo>
                    <a:cubicBezTo>
                      <a:pt x="483039" y="156779"/>
                      <a:pt x="477909" y="148642"/>
                      <a:pt x="476085" y="139521"/>
                    </a:cubicBezTo>
                    <a:cubicBezTo>
                      <a:pt x="475444" y="136316"/>
                      <a:pt x="473138" y="123903"/>
                      <a:pt x="471792" y="120203"/>
                    </a:cubicBezTo>
                    <a:cubicBezTo>
                      <a:pt x="469930" y="115082"/>
                      <a:pt x="467789" y="110051"/>
                      <a:pt x="465352" y="105177"/>
                    </a:cubicBezTo>
                    <a:cubicBezTo>
                      <a:pt x="463486" y="101446"/>
                      <a:pt x="460677" y="98225"/>
                      <a:pt x="458913" y="94445"/>
                    </a:cubicBezTo>
                    <a:cubicBezTo>
                      <a:pt x="455654" y="87462"/>
                      <a:pt x="454292" y="79588"/>
                      <a:pt x="450327" y="72980"/>
                    </a:cubicBezTo>
                    <a:cubicBezTo>
                      <a:pt x="448180" y="69403"/>
                      <a:pt x="445913" y="65895"/>
                      <a:pt x="443887" y="62248"/>
                    </a:cubicBezTo>
                    <a:cubicBezTo>
                      <a:pt x="442333" y="59451"/>
                      <a:pt x="441642" y="56120"/>
                      <a:pt x="439594" y="53662"/>
                    </a:cubicBezTo>
                    <a:cubicBezTo>
                      <a:pt x="437943" y="51680"/>
                      <a:pt x="434979" y="51193"/>
                      <a:pt x="433155" y="49369"/>
                    </a:cubicBezTo>
                    <a:cubicBezTo>
                      <a:pt x="430625" y="46839"/>
                      <a:pt x="429352" y="43201"/>
                      <a:pt x="426715" y="40783"/>
                    </a:cubicBezTo>
                    <a:cubicBezTo>
                      <a:pt x="420701" y="35270"/>
                      <a:pt x="413166" y="31526"/>
                      <a:pt x="407397" y="25757"/>
                    </a:cubicBezTo>
                    <a:cubicBezTo>
                      <a:pt x="397376" y="15736"/>
                      <a:pt x="404977" y="22495"/>
                      <a:pt x="394518" y="15025"/>
                    </a:cubicBezTo>
                    <a:cubicBezTo>
                      <a:pt x="391607" y="12946"/>
                      <a:pt x="389059" y="10323"/>
                      <a:pt x="385932" y="8586"/>
                    </a:cubicBezTo>
                    <a:cubicBezTo>
                      <a:pt x="354441" y="-8909"/>
                      <a:pt x="390701" y="14628"/>
                      <a:pt x="368761" y="0"/>
                    </a:cubicBezTo>
                    <a:lnTo>
                      <a:pt x="237825" y="2146"/>
                    </a:lnTo>
                    <a:cubicBezTo>
                      <a:pt x="232768" y="2295"/>
                      <a:pt x="227825" y="3702"/>
                      <a:pt x="222800" y="4293"/>
                    </a:cubicBezTo>
                    <a:cubicBezTo>
                      <a:pt x="215659" y="5133"/>
                      <a:pt x="208490" y="5724"/>
                      <a:pt x="201335" y="6439"/>
                    </a:cubicBezTo>
                    <a:lnTo>
                      <a:pt x="126208" y="4293"/>
                    </a:lnTo>
                    <a:cubicBezTo>
                      <a:pt x="119736" y="3999"/>
                      <a:pt x="113369" y="2146"/>
                      <a:pt x="106890" y="2146"/>
                    </a:cubicBezTo>
                    <a:cubicBezTo>
                      <a:pt x="73254" y="2146"/>
                      <a:pt x="39634" y="3577"/>
                      <a:pt x="6006" y="4293"/>
                    </a:cubicBezTo>
                    <a:cubicBezTo>
                      <a:pt x="1740" y="17090"/>
                      <a:pt x="-3901" y="28378"/>
                      <a:pt x="3859" y="42929"/>
                    </a:cubicBezTo>
                    <a:cubicBezTo>
                      <a:pt x="4916" y="44912"/>
                      <a:pt x="20378" y="49867"/>
                      <a:pt x="25324" y="51515"/>
                    </a:cubicBezTo>
                    <a:cubicBezTo>
                      <a:pt x="27470" y="52946"/>
                      <a:pt x="29939" y="53984"/>
                      <a:pt x="31763" y="55808"/>
                    </a:cubicBezTo>
                    <a:cubicBezTo>
                      <a:pt x="33587" y="57632"/>
                      <a:pt x="34444" y="60233"/>
                      <a:pt x="36056" y="62248"/>
                    </a:cubicBezTo>
                    <a:cubicBezTo>
                      <a:pt x="37320" y="63828"/>
                      <a:pt x="17812" y="55451"/>
                      <a:pt x="18885" y="579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700" b="1"/>
              </a:p>
            </p:txBody>
          </p:sp>
          <p:sp>
            <p:nvSpPr>
              <p:cNvPr id="22" name="자유형 21"/>
              <p:cNvSpPr/>
              <p:nvPr/>
            </p:nvSpPr>
            <p:spPr bwMode="auto">
              <a:xfrm rot="6779236" flipV="1">
                <a:off x="5885083" y="3640086"/>
                <a:ext cx="1184414" cy="508057"/>
              </a:xfrm>
              <a:custGeom>
                <a:avLst/>
                <a:gdLst>
                  <a:gd name="connsiteX0" fmla="*/ 18885 w 501842"/>
                  <a:gd name="connsiteY0" fmla="*/ 57955 h 264031"/>
                  <a:gd name="connsiteX1" fmla="*/ 42496 w 501842"/>
                  <a:gd name="connsiteY1" fmla="*/ 77273 h 264031"/>
                  <a:gd name="connsiteX2" fmla="*/ 53228 w 501842"/>
                  <a:gd name="connsiteY2" fmla="*/ 83712 h 264031"/>
                  <a:gd name="connsiteX3" fmla="*/ 72546 w 501842"/>
                  <a:gd name="connsiteY3" fmla="*/ 88005 h 264031"/>
                  <a:gd name="connsiteX4" fmla="*/ 94011 w 501842"/>
                  <a:gd name="connsiteY4" fmla="*/ 96591 h 264031"/>
                  <a:gd name="connsiteX5" fmla="*/ 104744 w 501842"/>
                  <a:gd name="connsiteY5" fmla="*/ 100884 h 264031"/>
                  <a:gd name="connsiteX6" fmla="*/ 111183 w 501842"/>
                  <a:gd name="connsiteY6" fmla="*/ 103031 h 264031"/>
                  <a:gd name="connsiteX7" fmla="*/ 132648 w 501842"/>
                  <a:gd name="connsiteY7" fmla="*/ 113763 h 264031"/>
                  <a:gd name="connsiteX8" fmla="*/ 141234 w 501842"/>
                  <a:gd name="connsiteY8" fmla="*/ 120203 h 264031"/>
                  <a:gd name="connsiteX9" fmla="*/ 151966 w 501842"/>
                  <a:gd name="connsiteY9" fmla="*/ 130935 h 264031"/>
                  <a:gd name="connsiteX10" fmla="*/ 169138 w 501842"/>
                  <a:gd name="connsiteY10" fmla="*/ 139521 h 264031"/>
                  <a:gd name="connsiteX11" fmla="*/ 182017 w 501842"/>
                  <a:gd name="connsiteY11" fmla="*/ 141667 h 264031"/>
                  <a:gd name="connsiteX12" fmla="*/ 197042 w 501842"/>
                  <a:gd name="connsiteY12" fmla="*/ 143814 h 264031"/>
                  <a:gd name="connsiteX13" fmla="*/ 205628 w 501842"/>
                  <a:gd name="connsiteY13" fmla="*/ 145960 h 264031"/>
                  <a:gd name="connsiteX14" fmla="*/ 218507 w 501842"/>
                  <a:gd name="connsiteY14" fmla="*/ 156693 h 264031"/>
                  <a:gd name="connsiteX15" fmla="*/ 220654 w 501842"/>
                  <a:gd name="connsiteY15" fmla="*/ 163132 h 264031"/>
                  <a:gd name="connsiteX16" fmla="*/ 224946 w 501842"/>
                  <a:gd name="connsiteY16" fmla="*/ 173865 h 264031"/>
                  <a:gd name="connsiteX17" fmla="*/ 229239 w 501842"/>
                  <a:gd name="connsiteY17" fmla="*/ 193183 h 264031"/>
                  <a:gd name="connsiteX18" fmla="*/ 235679 w 501842"/>
                  <a:gd name="connsiteY18" fmla="*/ 210355 h 264031"/>
                  <a:gd name="connsiteX19" fmla="*/ 239972 w 501842"/>
                  <a:gd name="connsiteY19" fmla="*/ 225380 h 264031"/>
                  <a:gd name="connsiteX20" fmla="*/ 242118 w 501842"/>
                  <a:gd name="connsiteY20" fmla="*/ 231819 h 264031"/>
                  <a:gd name="connsiteX21" fmla="*/ 248558 w 501842"/>
                  <a:gd name="connsiteY21" fmla="*/ 238259 h 264031"/>
                  <a:gd name="connsiteX22" fmla="*/ 254997 w 501842"/>
                  <a:gd name="connsiteY22" fmla="*/ 240405 h 264031"/>
                  <a:gd name="connsiteX23" fmla="*/ 310806 w 501842"/>
                  <a:gd name="connsiteY23" fmla="*/ 236112 h 264031"/>
                  <a:gd name="connsiteX24" fmla="*/ 343003 w 501842"/>
                  <a:gd name="connsiteY24" fmla="*/ 236112 h 264031"/>
                  <a:gd name="connsiteX25" fmla="*/ 345149 w 501842"/>
                  <a:gd name="connsiteY25" fmla="*/ 242552 h 264031"/>
                  <a:gd name="connsiteX26" fmla="*/ 403104 w 501842"/>
                  <a:gd name="connsiteY26" fmla="*/ 257577 h 264031"/>
                  <a:gd name="connsiteX27" fmla="*/ 446034 w 501842"/>
                  <a:gd name="connsiteY27" fmla="*/ 259724 h 264031"/>
                  <a:gd name="connsiteX28" fmla="*/ 495403 w 501842"/>
                  <a:gd name="connsiteY28" fmla="*/ 261870 h 264031"/>
                  <a:gd name="connsiteX29" fmla="*/ 497549 w 501842"/>
                  <a:gd name="connsiteY29" fmla="*/ 255431 h 264031"/>
                  <a:gd name="connsiteX30" fmla="*/ 501842 w 501842"/>
                  <a:gd name="connsiteY30" fmla="*/ 248991 h 264031"/>
                  <a:gd name="connsiteX31" fmla="*/ 499696 w 501842"/>
                  <a:gd name="connsiteY31" fmla="*/ 242552 h 264031"/>
                  <a:gd name="connsiteX32" fmla="*/ 495403 w 501842"/>
                  <a:gd name="connsiteY32" fmla="*/ 225380 h 264031"/>
                  <a:gd name="connsiteX33" fmla="*/ 493256 w 501842"/>
                  <a:gd name="connsiteY33" fmla="*/ 178157 h 264031"/>
                  <a:gd name="connsiteX34" fmla="*/ 486817 w 501842"/>
                  <a:gd name="connsiteY34" fmla="*/ 165279 h 264031"/>
                  <a:gd name="connsiteX35" fmla="*/ 476085 w 501842"/>
                  <a:gd name="connsiteY35" fmla="*/ 139521 h 264031"/>
                  <a:gd name="connsiteX36" fmla="*/ 471792 w 501842"/>
                  <a:gd name="connsiteY36" fmla="*/ 120203 h 264031"/>
                  <a:gd name="connsiteX37" fmla="*/ 465352 w 501842"/>
                  <a:gd name="connsiteY37" fmla="*/ 105177 h 264031"/>
                  <a:gd name="connsiteX38" fmla="*/ 458913 w 501842"/>
                  <a:gd name="connsiteY38" fmla="*/ 94445 h 264031"/>
                  <a:gd name="connsiteX39" fmla="*/ 450327 w 501842"/>
                  <a:gd name="connsiteY39" fmla="*/ 72980 h 264031"/>
                  <a:gd name="connsiteX40" fmla="*/ 443887 w 501842"/>
                  <a:gd name="connsiteY40" fmla="*/ 62248 h 264031"/>
                  <a:gd name="connsiteX41" fmla="*/ 439594 w 501842"/>
                  <a:gd name="connsiteY41" fmla="*/ 53662 h 264031"/>
                  <a:gd name="connsiteX42" fmla="*/ 433155 w 501842"/>
                  <a:gd name="connsiteY42" fmla="*/ 49369 h 264031"/>
                  <a:gd name="connsiteX43" fmla="*/ 426715 w 501842"/>
                  <a:gd name="connsiteY43" fmla="*/ 40783 h 264031"/>
                  <a:gd name="connsiteX44" fmla="*/ 407397 w 501842"/>
                  <a:gd name="connsiteY44" fmla="*/ 25757 h 264031"/>
                  <a:gd name="connsiteX45" fmla="*/ 394518 w 501842"/>
                  <a:gd name="connsiteY45" fmla="*/ 15025 h 264031"/>
                  <a:gd name="connsiteX46" fmla="*/ 385932 w 501842"/>
                  <a:gd name="connsiteY46" fmla="*/ 8586 h 264031"/>
                  <a:gd name="connsiteX47" fmla="*/ 368761 w 501842"/>
                  <a:gd name="connsiteY47" fmla="*/ 0 h 264031"/>
                  <a:gd name="connsiteX48" fmla="*/ 237825 w 501842"/>
                  <a:gd name="connsiteY48" fmla="*/ 2146 h 264031"/>
                  <a:gd name="connsiteX49" fmla="*/ 222800 w 501842"/>
                  <a:gd name="connsiteY49" fmla="*/ 4293 h 264031"/>
                  <a:gd name="connsiteX50" fmla="*/ 201335 w 501842"/>
                  <a:gd name="connsiteY50" fmla="*/ 6439 h 264031"/>
                  <a:gd name="connsiteX51" fmla="*/ 126208 w 501842"/>
                  <a:gd name="connsiteY51" fmla="*/ 4293 h 264031"/>
                  <a:gd name="connsiteX52" fmla="*/ 106890 w 501842"/>
                  <a:gd name="connsiteY52" fmla="*/ 2146 h 264031"/>
                  <a:gd name="connsiteX53" fmla="*/ 6006 w 501842"/>
                  <a:gd name="connsiteY53" fmla="*/ 4293 h 264031"/>
                  <a:gd name="connsiteX54" fmla="*/ 3859 w 501842"/>
                  <a:gd name="connsiteY54" fmla="*/ 42929 h 264031"/>
                  <a:gd name="connsiteX55" fmla="*/ 25324 w 501842"/>
                  <a:gd name="connsiteY55" fmla="*/ 51515 h 264031"/>
                  <a:gd name="connsiteX56" fmla="*/ 31763 w 501842"/>
                  <a:gd name="connsiteY56" fmla="*/ 55808 h 264031"/>
                  <a:gd name="connsiteX57" fmla="*/ 36056 w 501842"/>
                  <a:gd name="connsiteY57" fmla="*/ 62248 h 264031"/>
                  <a:gd name="connsiteX58" fmla="*/ 18885 w 501842"/>
                  <a:gd name="connsiteY58" fmla="*/ 57955 h 26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01842" h="264031">
                    <a:moveTo>
                      <a:pt x="18885" y="57955"/>
                    </a:moveTo>
                    <a:cubicBezTo>
                      <a:pt x="19958" y="60459"/>
                      <a:pt x="26832" y="67305"/>
                      <a:pt x="42496" y="77273"/>
                    </a:cubicBezTo>
                    <a:cubicBezTo>
                      <a:pt x="46016" y="79513"/>
                      <a:pt x="49307" y="82286"/>
                      <a:pt x="53228" y="83712"/>
                    </a:cubicBezTo>
                    <a:cubicBezTo>
                      <a:pt x="65306" y="88104"/>
                      <a:pt x="63554" y="83509"/>
                      <a:pt x="72546" y="88005"/>
                    </a:cubicBezTo>
                    <a:cubicBezTo>
                      <a:pt x="91028" y="97246"/>
                      <a:pt x="75147" y="92819"/>
                      <a:pt x="94011" y="96591"/>
                    </a:cubicBezTo>
                    <a:cubicBezTo>
                      <a:pt x="97589" y="98022"/>
                      <a:pt x="101136" y="99531"/>
                      <a:pt x="104744" y="100884"/>
                    </a:cubicBezTo>
                    <a:cubicBezTo>
                      <a:pt x="106862" y="101678"/>
                      <a:pt x="109205" y="101932"/>
                      <a:pt x="111183" y="103031"/>
                    </a:cubicBezTo>
                    <a:cubicBezTo>
                      <a:pt x="132089" y="114646"/>
                      <a:pt x="115871" y="109570"/>
                      <a:pt x="132648" y="113763"/>
                    </a:cubicBezTo>
                    <a:cubicBezTo>
                      <a:pt x="135510" y="115910"/>
                      <a:pt x="138560" y="117826"/>
                      <a:pt x="141234" y="120203"/>
                    </a:cubicBezTo>
                    <a:cubicBezTo>
                      <a:pt x="145015" y="123564"/>
                      <a:pt x="147806" y="128055"/>
                      <a:pt x="151966" y="130935"/>
                    </a:cubicBezTo>
                    <a:cubicBezTo>
                      <a:pt x="157228" y="134578"/>
                      <a:pt x="162825" y="138469"/>
                      <a:pt x="169138" y="139521"/>
                    </a:cubicBezTo>
                    <a:lnTo>
                      <a:pt x="182017" y="141667"/>
                    </a:lnTo>
                    <a:cubicBezTo>
                      <a:pt x="187017" y="142436"/>
                      <a:pt x="192064" y="142909"/>
                      <a:pt x="197042" y="143814"/>
                    </a:cubicBezTo>
                    <a:cubicBezTo>
                      <a:pt x="199944" y="144342"/>
                      <a:pt x="202766" y="145245"/>
                      <a:pt x="205628" y="145960"/>
                    </a:cubicBezTo>
                    <a:cubicBezTo>
                      <a:pt x="210382" y="149129"/>
                      <a:pt x="215200" y="151732"/>
                      <a:pt x="218507" y="156693"/>
                    </a:cubicBezTo>
                    <a:cubicBezTo>
                      <a:pt x="219762" y="158576"/>
                      <a:pt x="219860" y="161014"/>
                      <a:pt x="220654" y="163132"/>
                    </a:cubicBezTo>
                    <a:cubicBezTo>
                      <a:pt x="222007" y="166740"/>
                      <a:pt x="223728" y="170210"/>
                      <a:pt x="224946" y="173865"/>
                    </a:cubicBezTo>
                    <a:cubicBezTo>
                      <a:pt x="231300" y="192928"/>
                      <a:pt x="222406" y="170976"/>
                      <a:pt x="229239" y="193183"/>
                    </a:cubicBezTo>
                    <a:cubicBezTo>
                      <a:pt x="231037" y="199026"/>
                      <a:pt x="233590" y="204610"/>
                      <a:pt x="235679" y="210355"/>
                    </a:cubicBezTo>
                    <a:cubicBezTo>
                      <a:pt x="239105" y="219777"/>
                      <a:pt x="236823" y="214358"/>
                      <a:pt x="239972" y="225380"/>
                    </a:cubicBezTo>
                    <a:cubicBezTo>
                      <a:pt x="240594" y="227555"/>
                      <a:pt x="240863" y="229937"/>
                      <a:pt x="242118" y="231819"/>
                    </a:cubicBezTo>
                    <a:cubicBezTo>
                      <a:pt x="243802" y="234345"/>
                      <a:pt x="246032" y="236575"/>
                      <a:pt x="248558" y="238259"/>
                    </a:cubicBezTo>
                    <a:cubicBezTo>
                      <a:pt x="250440" y="239514"/>
                      <a:pt x="252851" y="239690"/>
                      <a:pt x="254997" y="240405"/>
                    </a:cubicBezTo>
                    <a:lnTo>
                      <a:pt x="310806" y="236112"/>
                    </a:lnTo>
                    <a:cubicBezTo>
                      <a:pt x="336527" y="233843"/>
                      <a:pt x="319171" y="232708"/>
                      <a:pt x="343003" y="236112"/>
                    </a:cubicBezTo>
                    <a:cubicBezTo>
                      <a:pt x="343718" y="238259"/>
                      <a:pt x="344137" y="240528"/>
                      <a:pt x="345149" y="242552"/>
                    </a:cubicBezTo>
                    <a:cubicBezTo>
                      <a:pt x="355486" y="263227"/>
                      <a:pt x="375021" y="254456"/>
                      <a:pt x="403104" y="257577"/>
                    </a:cubicBezTo>
                    <a:cubicBezTo>
                      <a:pt x="417344" y="259159"/>
                      <a:pt x="431724" y="259008"/>
                      <a:pt x="446034" y="259724"/>
                    </a:cubicBezTo>
                    <a:cubicBezTo>
                      <a:pt x="450941" y="260337"/>
                      <a:pt x="484067" y="267538"/>
                      <a:pt x="495403" y="261870"/>
                    </a:cubicBezTo>
                    <a:cubicBezTo>
                      <a:pt x="497427" y="260858"/>
                      <a:pt x="496537" y="257455"/>
                      <a:pt x="497549" y="255431"/>
                    </a:cubicBezTo>
                    <a:cubicBezTo>
                      <a:pt x="498703" y="253123"/>
                      <a:pt x="500411" y="251138"/>
                      <a:pt x="501842" y="248991"/>
                    </a:cubicBezTo>
                    <a:cubicBezTo>
                      <a:pt x="501127" y="246845"/>
                      <a:pt x="500291" y="244735"/>
                      <a:pt x="499696" y="242552"/>
                    </a:cubicBezTo>
                    <a:cubicBezTo>
                      <a:pt x="498144" y="236860"/>
                      <a:pt x="495403" y="225380"/>
                      <a:pt x="495403" y="225380"/>
                    </a:cubicBezTo>
                    <a:cubicBezTo>
                      <a:pt x="494687" y="209639"/>
                      <a:pt x="495484" y="193756"/>
                      <a:pt x="493256" y="178157"/>
                    </a:cubicBezTo>
                    <a:cubicBezTo>
                      <a:pt x="492577" y="173406"/>
                      <a:pt x="488766" y="169665"/>
                      <a:pt x="486817" y="165279"/>
                    </a:cubicBezTo>
                    <a:cubicBezTo>
                      <a:pt x="483039" y="156779"/>
                      <a:pt x="477909" y="148642"/>
                      <a:pt x="476085" y="139521"/>
                    </a:cubicBezTo>
                    <a:cubicBezTo>
                      <a:pt x="475444" y="136316"/>
                      <a:pt x="473138" y="123903"/>
                      <a:pt x="471792" y="120203"/>
                    </a:cubicBezTo>
                    <a:cubicBezTo>
                      <a:pt x="469930" y="115082"/>
                      <a:pt x="467789" y="110051"/>
                      <a:pt x="465352" y="105177"/>
                    </a:cubicBezTo>
                    <a:cubicBezTo>
                      <a:pt x="463486" y="101446"/>
                      <a:pt x="460677" y="98225"/>
                      <a:pt x="458913" y="94445"/>
                    </a:cubicBezTo>
                    <a:cubicBezTo>
                      <a:pt x="455654" y="87462"/>
                      <a:pt x="454292" y="79588"/>
                      <a:pt x="450327" y="72980"/>
                    </a:cubicBezTo>
                    <a:cubicBezTo>
                      <a:pt x="448180" y="69403"/>
                      <a:pt x="445913" y="65895"/>
                      <a:pt x="443887" y="62248"/>
                    </a:cubicBezTo>
                    <a:cubicBezTo>
                      <a:pt x="442333" y="59451"/>
                      <a:pt x="441642" y="56120"/>
                      <a:pt x="439594" y="53662"/>
                    </a:cubicBezTo>
                    <a:cubicBezTo>
                      <a:pt x="437943" y="51680"/>
                      <a:pt x="434979" y="51193"/>
                      <a:pt x="433155" y="49369"/>
                    </a:cubicBezTo>
                    <a:cubicBezTo>
                      <a:pt x="430625" y="46839"/>
                      <a:pt x="429352" y="43201"/>
                      <a:pt x="426715" y="40783"/>
                    </a:cubicBezTo>
                    <a:cubicBezTo>
                      <a:pt x="420701" y="35270"/>
                      <a:pt x="413166" y="31526"/>
                      <a:pt x="407397" y="25757"/>
                    </a:cubicBezTo>
                    <a:cubicBezTo>
                      <a:pt x="397376" y="15736"/>
                      <a:pt x="404977" y="22495"/>
                      <a:pt x="394518" y="15025"/>
                    </a:cubicBezTo>
                    <a:cubicBezTo>
                      <a:pt x="391607" y="12946"/>
                      <a:pt x="389059" y="10323"/>
                      <a:pt x="385932" y="8586"/>
                    </a:cubicBezTo>
                    <a:cubicBezTo>
                      <a:pt x="354441" y="-8909"/>
                      <a:pt x="390701" y="14628"/>
                      <a:pt x="368761" y="0"/>
                    </a:cubicBezTo>
                    <a:lnTo>
                      <a:pt x="237825" y="2146"/>
                    </a:lnTo>
                    <a:cubicBezTo>
                      <a:pt x="232768" y="2295"/>
                      <a:pt x="227825" y="3702"/>
                      <a:pt x="222800" y="4293"/>
                    </a:cubicBezTo>
                    <a:cubicBezTo>
                      <a:pt x="215659" y="5133"/>
                      <a:pt x="208490" y="5724"/>
                      <a:pt x="201335" y="6439"/>
                    </a:cubicBezTo>
                    <a:lnTo>
                      <a:pt x="126208" y="4293"/>
                    </a:lnTo>
                    <a:cubicBezTo>
                      <a:pt x="119736" y="3999"/>
                      <a:pt x="113369" y="2146"/>
                      <a:pt x="106890" y="2146"/>
                    </a:cubicBezTo>
                    <a:cubicBezTo>
                      <a:pt x="73254" y="2146"/>
                      <a:pt x="39634" y="3577"/>
                      <a:pt x="6006" y="4293"/>
                    </a:cubicBezTo>
                    <a:cubicBezTo>
                      <a:pt x="1740" y="17090"/>
                      <a:pt x="-3901" y="28378"/>
                      <a:pt x="3859" y="42929"/>
                    </a:cubicBezTo>
                    <a:cubicBezTo>
                      <a:pt x="4916" y="44912"/>
                      <a:pt x="20378" y="49867"/>
                      <a:pt x="25324" y="51515"/>
                    </a:cubicBezTo>
                    <a:cubicBezTo>
                      <a:pt x="27470" y="52946"/>
                      <a:pt x="29939" y="53984"/>
                      <a:pt x="31763" y="55808"/>
                    </a:cubicBezTo>
                    <a:cubicBezTo>
                      <a:pt x="33587" y="57632"/>
                      <a:pt x="34444" y="60233"/>
                      <a:pt x="36056" y="62248"/>
                    </a:cubicBezTo>
                    <a:cubicBezTo>
                      <a:pt x="37320" y="63828"/>
                      <a:pt x="17812" y="55451"/>
                      <a:pt x="18885" y="579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700" b="1"/>
              </a:p>
            </p:txBody>
          </p:sp>
        </p:grpSp>
        <p:sp>
          <p:nvSpPr>
            <p:cNvPr id="15" name="타원 14"/>
            <p:cNvSpPr/>
            <p:nvPr/>
          </p:nvSpPr>
          <p:spPr bwMode="auto">
            <a:xfrm>
              <a:off x="3534211" y="3740949"/>
              <a:ext cx="1397829" cy="1636831"/>
            </a:xfrm>
            <a:prstGeom prst="ellipse">
              <a:avLst/>
            </a:prstGeom>
            <a:solidFill>
              <a:srgbClr val="FF0000">
                <a:alpha val="16863"/>
              </a:srgbClr>
            </a:solidFill>
            <a:ln w="19050" cap="flat" cmpd="sng" algn="ctr">
              <a:solidFill>
                <a:srgbClr val="FF0000"/>
              </a:solidFill>
              <a:prstDash val="lgDashDot"/>
            </a:ln>
            <a:effectLst/>
          </p:spPr>
          <p:txBody>
            <a:bodyPr rtlCol="0" anchor="ctr"/>
            <a:lstStyle/>
            <a:p>
              <a:pPr algn="ctr"/>
              <a:endParaRPr lang="ko-KR" altLang="en-US" sz="700" b="1"/>
            </a:p>
          </p:txBody>
        </p:sp>
      </p:grpSp>
      <p:cxnSp>
        <p:nvCxnSpPr>
          <p:cNvPr id="23" name="직선 화살표 연결선 22"/>
          <p:cNvCxnSpPr>
            <a:stCxn id="12" idx="6"/>
          </p:cNvCxnSpPr>
          <p:nvPr/>
        </p:nvCxnSpPr>
        <p:spPr>
          <a:xfrm>
            <a:off x="1691680" y="3942460"/>
            <a:ext cx="1337124" cy="3478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/>
          <p:cNvGrpSpPr/>
          <p:nvPr/>
        </p:nvGrpSpPr>
        <p:grpSpPr>
          <a:xfrm>
            <a:off x="4485485" y="2301570"/>
            <a:ext cx="1680429" cy="2446420"/>
            <a:chOff x="5771891" y="2209428"/>
            <a:chExt cx="2112151" cy="2937449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6" t="5895" r="14321" b="24"/>
            <a:stretch/>
          </p:blipFill>
          <p:spPr>
            <a:xfrm rot="5400000">
              <a:off x="5395247" y="2658081"/>
              <a:ext cx="2865440" cy="2112151"/>
            </a:xfrm>
            <a:prstGeom prst="rect">
              <a:avLst/>
            </a:prstGeom>
          </p:spPr>
        </p:pic>
        <p:sp>
          <p:nvSpPr>
            <p:cNvPr id="26" name="자유형 25"/>
            <p:cNvSpPr/>
            <p:nvPr/>
          </p:nvSpPr>
          <p:spPr bwMode="auto">
            <a:xfrm>
              <a:off x="6809219" y="2209428"/>
              <a:ext cx="91022" cy="593407"/>
            </a:xfrm>
            <a:custGeom>
              <a:avLst/>
              <a:gdLst>
                <a:gd name="connsiteX0" fmla="*/ 0 w 62119"/>
                <a:gd name="connsiteY0" fmla="*/ 0 h 504411"/>
                <a:gd name="connsiteX1" fmla="*/ 7454 w 62119"/>
                <a:gd name="connsiteY1" fmla="*/ 29817 h 504411"/>
                <a:gd name="connsiteX2" fmla="*/ 14909 w 62119"/>
                <a:gd name="connsiteY2" fmla="*/ 47211 h 504411"/>
                <a:gd name="connsiteX3" fmla="*/ 22363 w 62119"/>
                <a:gd name="connsiteY3" fmla="*/ 101876 h 504411"/>
                <a:gd name="connsiteX4" fmla="*/ 24848 w 62119"/>
                <a:gd name="connsiteY4" fmla="*/ 119269 h 504411"/>
                <a:gd name="connsiteX5" fmla="*/ 29817 w 62119"/>
                <a:gd name="connsiteY5" fmla="*/ 186359 h 504411"/>
                <a:gd name="connsiteX6" fmla="*/ 32302 w 62119"/>
                <a:gd name="connsiteY6" fmla="*/ 211206 h 504411"/>
                <a:gd name="connsiteX7" fmla="*/ 39756 w 62119"/>
                <a:gd name="connsiteY7" fmla="*/ 236054 h 504411"/>
                <a:gd name="connsiteX8" fmla="*/ 44726 w 62119"/>
                <a:gd name="connsiteY8" fmla="*/ 255933 h 504411"/>
                <a:gd name="connsiteX9" fmla="*/ 49696 w 62119"/>
                <a:gd name="connsiteY9" fmla="*/ 270841 h 504411"/>
                <a:gd name="connsiteX10" fmla="*/ 52180 w 62119"/>
                <a:gd name="connsiteY10" fmla="*/ 278296 h 504411"/>
                <a:gd name="connsiteX11" fmla="*/ 54665 w 62119"/>
                <a:gd name="connsiteY11" fmla="*/ 285750 h 504411"/>
                <a:gd name="connsiteX12" fmla="*/ 59635 w 62119"/>
                <a:gd name="connsiteY12" fmla="*/ 387626 h 504411"/>
                <a:gd name="connsiteX13" fmla="*/ 62119 w 62119"/>
                <a:gd name="connsiteY13" fmla="*/ 419928 h 504411"/>
                <a:gd name="connsiteX14" fmla="*/ 59635 w 62119"/>
                <a:gd name="connsiteY14" fmla="*/ 452230 h 504411"/>
                <a:gd name="connsiteX15" fmla="*/ 57150 w 62119"/>
                <a:gd name="connsiteY15" fmla="*/ 459685 h 504411"/>
                <a:gd name="connsiteX16" fmla="*/ 54665 w 62119"/>
                <a:gd name="connsiteY16" fmla="*/ 472109 h 504411"/>
                <a:gd name="connsiteX17" fmla="*/ 49696 w 62119"/>
                <a:gd name="connsiteY17" fmla="*/ 496956 h 504411"/>
                <a:gd name="connsiteX18" fmla="*/ 42241 w 62119"/>
                <a:gd name="connsiteY18" fmla="*/ 504411 h 50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119" h="504411">
                  <a:moveTo>
                    <a:pt x="0" y="0"/>
                  </a:moveTo>
                  <a:cubicBezTo>
                    <a:pt x="1768" y="10605"/>
                    <a:pt x="2533" y="19976"/>
                    <a:pt x="7454" y="29817"/>
                  </a:cubicBezTo>
                  <a:cubicBezTo>
                    <a:pt x="11010" y="36928"/>
                    <a:pt x="13081" y="39899"/>
                    <a:pt x="14909" y="47211"/>
                  </a:cubicBezTo>
                  <a:cubicBezTo>
                    <a:pt x="19383" y="65111"/>
                    <a:pt x="20218" y="83642"/>
                    <a:pt x="22363" y="101876"/>
                  </a:cubicBezTo>
                  <a:cubicBezTo>
                    <a:pt x="23047" y="107692"/>
                    <a:pt x="24020" y="113471"/>
                    <a:pt x="24848" y="119269"/>
                  </a:cubicBezTo>
                  <a:cubicBezTo>
                    <a:pt x="26504" y="141632"/>
                    <a:pt x="27585" y="164046"/>
                    <a:pt x="29817" y="186359"/>
                  </a:cubicBezTo>
                  <a:cubicBezTo>
                    <a:pt x="30645" y="194641"/>
                    <a:pt x="31125" y="202966"/>
                    <a:pt x="32302" y="211206"/>
                  </a:cubicBezTo>
                  <a:cubicBezTo>
                    <a:pt x="33241" y="217777"/>
                    <a:pt x="38027" y="230866"/>
                    <a:pt x="39756" y="236054"/>
                  </a:cubicBezTo>
                  <a:cubicBezTo>
                    <a:pt x="47300" y="258687"/>
                    <a:pt x="35724" y="222928"/>
                    <a:pt x="44726" y="255933"/>
                  </a:cubicBezTo>
                  <a:cubicBezTo>
                    <a:pt x="46104" y="260987"/>
                    <a:pt x="48040" y="265872"/>
                    <a:pt x="49696" y="270841"/>
                  </a:cubicBezTo>
                  <a:lnTo>
                    <a:pt x="52180" y="278296"/>
                  </a:lnTo>
                  <a:lnTo>
                    <a:pt x="54665" y="285750"/>
                  </a:lnTo>
                  <a:cubicBezTo>
                    <a:pt x="62197" y="330939"/>
                    <a:pt x="55401" y="285991"/>
                    <a:pt x="59635" y="387626"/>
                  </a:cubicBezTo>
                  <a:cubicBezTo>
                    <a:pt x="60085" y="398416"/>
                    <a:pt x="61291" y="409161"/>
                    <a:pt x="62119" y="419928"/>
                  </a:cubicBezTo>
                  <a:cubicBezTo>
                    <a:pt x="61291" y="430695"/>
                    <a:pt x="60974" y="441514"/>
                    <a:pt x="59635" y="452230"/>
                  </a:cubicBezTo>
                  <a:cubicBezTo>
                    <a:pt x="59310" y="454829"/>
                    <a:pt x="57785" y="457144"/>
                    <a:pt x="57150" y="459685"/>
                  </a:cubicBezTo>
                  <a:cubicBezTo>
                    <a:pt x="56126" y="463782"/>
                    <a:pt x="55359" y="467943"/>
                    <a:pt x="54665" y="472109"/>
                  </a:cubicBezTo>
                  <a:cubicBezTo>
                    <a:pt x="54409" y="473646"/>
                    <a:pt x="52869" y="492196"/>
                    <a:pt x="49696" y="496956"/>
                  </a:cubicBezTo>
                  <a:cubicBezTo>
                    <a:pt x="47747" y="499880"/>
                    <a:pt x="42241" y="504411"/>
                    <a:pt x="42241" y="504411"/>
                  </a:cubicBezTo>
                </a:path>
              </a:pathLst>
            </a:custGeom>
            <a:noFill/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6801547" y="3393850"/>
            <a:ext cx="1693829" cy="1757821"/>
            <a:chOff x="7702707" y="3721596"/>
            <a:chExt cx="1693829" cy="1800200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098" b="51480"/>
            <a:stretch/>
          </p:blipFill>
          <p:spPr>
            <a:xfrm>
              <a:off x="7953598" y="4203515"/>
              <a:ext cx="854358" cy="752709"/>
            </a:xfrm>
            <a:prstGeom prst="rect">
              <a:avLst/>
            </a:prstGeom>
          </p:spPr>
        </p:pic>
        <p:sp>
          <p:nvSpPr>
            <p:cNvPr id="29" name="직사각형 28"/>
            <p:cNvSpPr/>
            <p:nvPr/>
          </p:nvSpPr>
          <p:spPr bwMode="auto">
            <a:xfrm>
              <a:off x="8813848" y="3919242"/>
              <a:ext cx="168629" cy="121321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19050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lgDashDot"/>
            </a:ln>
            <a:effectLst/>
          </p:spPr>
          <p:txBody>
            <a:bodyPr rtlCol="0" anchor="ctr"/>
            <a:lstStyle/>
            <a:p>
              <a:pPr algn="ctr"/>
              <a:endParaRPr lang="ko-KR" altLang="en-US" sz="700" b="1"/>
            </a:p>
          </p:txBody>
        </p:sp>
        <p:sp>
          <p:nvSpPr>
            <p:cNvPr id="30" name="자유형 29"/>
            <p:cNvSpPr/>
            <p:nvPr/>
          </p:nvSpPr>
          <p:spPr bwMode="auto">
            <a:xfrm>
              <a:off x="8790027" y="3871709"/>
              <a:ext cx="264195" cy="171096"/>
            </a:xfrm>
            <a:custGeom>
              <a:avLst/>
              <a:gdLst>
                <a:gd name="connsiteX0" fmla="*/ 18885 w 501842"/>
                <a:gd name="connsiteY0" fmla="*/ 57955 h 264031"/>
                <a:gd name="connsiteX1" fmla="*/ 42496 w 501842"/>
                <a:gd name="connsiteY1" fmla="*/ 77273 h 264031"/>
                <a:gd name="connsiteX2" fmla="*/ 53228 w 501842"/>
                <a:gd name="connsiteY2" fmla="*/ 83712 h 264031"/>
                <a:gd name="connsiteX3" fmla="*/ 72546 w 501842"/>
                <a:gd name="connsiteY3" fmla="*/ 88005 h 264031"/>
                <a:gd name="connsiteX4" fmla="*/ 94011 w 501842"/>
                <a:gd name="connsiteY4" fmla="*/ 96591 h 264031"/>
                <a:gd name="connsiteX5" fmla="*/ 104744 w 501842"/>
                <a:gd name="connsiteY5" fmla="*/ 100884 h 264031"/>
                <a:gd name="connsiteX6" fmla="*/ 111183 w 501842"/>
                <a:gd name="connsiteY6" fmla="*/ 103031 h 264031"/>
                <a:gd name="connsiteX7" fmla="*/ 132648 w 501842"/>
                <a:gd name="connsiteY7" fmla="*/ 113763 h 264031"/>
                <a:gd name="connsiteX8" fmla="*/ 141234 w 501842"/>
                <a:gd name="connsiteY8" fmla="*/ 120203 h 264031"/>
                <a:gd name="connsiteX9" fmla="*/ 151966 w 501842"/>
                <a:gd name="connsiteY9" fmla="*/ 130935 h 264031"/>
                <a:gd name="connsiteX10" fmla="*/ 169138 w 501842"/>
                <a:gd name="connsiteY10" fmla="*/ 139521 h 264031"/>
                <a:gd name="connsiteX11" fmla="*/ 182017 w 501842"/>
                <a:gd name="connsiteY11" fmla="*/ 141667 h 264031"/>
                <a:gd name="connsiteX12" fmla="*/ 197042 w 501842"/>
                <a:gd name="connsiteY12" fmla="*/ 143814 h 264031"/>
                <a:gd name="connsiteX13" fmla="*/ 205628 w 501842"/>
                <a:gd name="connsiteY13" fmla="*/ 145960 h 264031"/>
                <a:gd name="connsiteX14" fmla="*/ 218507 w 501842"/>
                <a:gd name="connsiteY14" fmla="*/ 156693 h 264031"/>
                <a:gd name="connsiteX15" fmla="*/ 220654 w 501842"/>
                <a:gd name="connsiteY15" fmla="*/ 163132 h 264031"/>
                <a:gd name="connsiteX16" fmla="*/ 224946 w 501842"/>
                <a:gd name="connsiteY16" fmla="*/ 173865 h 264031"/>
                <a:gd name="connsiteX17" fmla="*/ 229239 w 501842"/>
                <a:gd name="connsiteY17" fmla="*/ 193183 h 264031"/>
                <a:gd name="connsiteX18" fmla="*/ 235679 w 501842"/>
                <a:gd name="connsiteY18" fmla="*/ 210355 h 264031"/>
                <a:gd name="connsiteX19" fmla="*/ 239972 w 501842"/>
                <a:gd name="connsiteY19" fmla="*/ 225380 h 264031"/>
                <a:gd name="connsiteX20" fmla="*/ 242118 w 501842"/>
                <a:gd name="connsiteY20" fmla="*/ 231819 h 264031"/>
                <a:gd name="connsiteX21" fmla="*/ 248558 w 501842"/>
                <a:gd name="connsiteY21" fmla="*/ 238259 h 264031"/>
                <a:gd name="connsiteX22" fmla="*/ 254997 w 501842"/>
                <a:gd name="connsiteY22" fmla="*/ 240405 h 264031"/>
                <a:gd name="connsiteX23" fmla="*/ 310806 w 501842"/>
                <a:gd name="connsiteY23" fmla="*/ 236112 h 264031"/>
                <a:gd name="connsiteX24" fmla="*/ 343003 w 501842"/>
                <a:gd name="connsiteY24" fmla="*/ 236112 h 264031"/>
                <a:gd name="connsiteX25" fmla="*/ 345149 w 501842"/>
                <a:gd name="connsiteY25" fmla="*/ 242552 h 264031"/>
                <a:gd name="connsiteX26" fmla="*/ 403104 w 501842"/>
                <a:gd name="connsiteY26" fmla="*/ 257577 h 264031"/>
                <a:gd name="connsiteX27" fmla="*/ 446034 w 501842"/>
                <a:gd name="connsiteY27" fmla="*/ 259724 h 264031"/>
                <a:gd name="connsiteX28" fmla="*/ 495403 w 501842"/>
                <a:gd name="connsiteY28" fmla="*/ 261870 h 264031"/>
                <a:gd name="connsiteX29" fmla="*/ 497549 w 501842"/>
                <a:gd name="connsiteY29" fmla="*/ 255431 h 264031"/>
                <a:gd name="connsiteX30" fmla="*/ 501842 w 501842"/>
                <a:gd name="connsiteY30" fmla="*/ 248991 h 264031"/>
                <a:gd name="connsiteX31" fmla="*/ 499696 w 501842"/>
                <a:gd name="connsiteY31" fmla="*/ 242552 h 264031"/>
                <a:gd name="connsiteX32" fmla="*/ 495403 w 501842"/>
                <a:gd name="connsiteY32" fmla="*/ 225380 h 264031"/>
                <a:gd name="connsiteX33" fmla="*/ 493256 w 501842"/>
                <a:gd name="connsiteY33" fmla="*/ 178157 h 264031"/>
                <a:gd name="connsiteX34" fmla="*/ 486817 w 501842"/>
                <a:gd name="connsiteY34" fmla="*/ 165279 h 264031"/>
                <a:gd name="connsiteX35" fmla="*/ 476085 w 501842"/>
                <a:gd name="connsiteY35" fmla="*/ 139521 h 264031"/>
                <a:gd name="connsiteX36" fmla="*/ 471792 w 501842"/>
                <a:gd name="connsiteY36" fmla="*/ 120203 h 264031"/>
                <a:gd name="connsiteX37" fmla="*/ 465352 w 501842"/>
                <a:gd name="connsiteY37" fmla="*/ 105177 h 264031"/>
                <a:gd name="connsiteX38" fmla="*/ 458913 w 501842"/>
                <a:gd name="connsiteY38" fmla="*/ 94445 h 264031"/>
                <a:gd name="connsiteX39" fmla="*/ 450327 w 501842"/>
                <a:gd name="connsiteY39" fmla="*/ 72980 h 264031"/>
                <a:gd name="connsiteX40" fmla="*/ 443887 w 501842"/>
                <a:gd name="connsiteY40" fmla="*/ 62248 h 264031"/>
                <a:gd name="connsiteX41" fmla="*/ 439594 w 501842"/>
                <a:gd name="connsiteY41" fmla="*/ 53662 h 264031"/>
                <a:gd name="connsiteX42" fmla="*/ 433155 w 501842"/>
                <a:gd name="connsiteY42" fmla="*/ 49369 h 264031"/>
                <a:gd name="connsiteX43" fmla="*/ 426715 w 501842"/>
                <a:gd name="connsiteY43" fmla="*/ 40783 h 264031"/>
                <a:gd name="connsiteX44" fmla="*/ 407397 w 501842"/>
                <a:gd name="connsiteY44" fmla="*/ 25757 h 264031"/>
                <a:gd name="connsiteX45" fmla="*/ 394518 w 501842"/>
                <a:gd name="connsiteY45" fmla="*/ 15025 h 264031"/>
                <a:gd name="connsiteX46" fmla="*/ 385932 w 501842"/>
                <a:gd name="connsiteY46" fmla="*/ 8586 h 264031"/>
                <a:gd name="connsiteX47" fmla="*/ 368761 w 501842"/>
                <a:gd name="connsiteY47" fmla="*/ 0 h 264031"/>
                <a:gd name="connsiteX48" fmla="*/ 237825 w 501842"/>
                <a:gd name="connsiteY48" fmla="*/ 2146 h 264031"/>
                <a:gd name="connsiteX49" fmla="*/ 222800 w 501842"/>
                <a:gd name="connsiteY49" fmla="*/ 4293 h 264031"/>
                <a:gd name="connsiteX50" fmla="*/ 201335 w 501842"/>
                <a:gd name="connsiteY50" fmla="*/ 6439 h 264031"/>
                <a:gd name="connsiteX51" fmla="*/ 126208 w 501842"/>
                <a:gd name="connsiteY51" fmla="*/ 4293 h 264031"/>
                <a:gd name="connsiteX52" fmla="*/ 106890 w 501842"/>
                <a:gd name="connsiteY52" fmla="*/ 2146 h 264031"/>
                <a:gd name="connsiteX53" fmla="*/ 6006 w 501842"/>
                <a:gd name="connsiteY53" fmla="*/ 4293 h 264031"/>
                <a:gd name="connsiteX54" fmla="*/ 3859 w 501842"/>
                <a:gd name="connsiteY54" fmla="*/ 42929 h 264031"/>
                <a:gd name="connsiteX55" fmla="*/ 25324 w 501842"/>
                <a:gd name="connsiteY55" fmla="*/ 51515 h 264031"/>
                <a:gd name="connsiteX56" fmla="*/ 31763 w 501842"/>
                <a:gd name="connsiteY56" fmla="*/ 55808 h 264031"/>
                <a:gd name="connsiteX57" fmla="*/ 36056 w 501842"/>
                <a:gd name="connsiteY57" fmla="*/ 62248 h 264031"/>
                <a:gd name="connsiteX58" fmla="*/ 18885 w 501842"/>
                <a:gd name="connsiteY58" fmla="*/ 57955 h 26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1842" h="264031">
                  <a:moveTo>
                    <a:pt x="18885" y="57955"/>
                  </a:moveTo>
                  <a:cubicBezTo>
                    <a:pt x="19958" y="60459"/>
                    <a:pt x="26832" y="67305"/>
                    <a:pt x="42496" y="77273"/>
                  </a:cubicBezTo>
                  <a:cubicBezTo>
                    <a:pt x="46016" y="79513"/>
                    <a:pt x="49307" y="82286"/>
                    <a:pt x="53228" y="83712"/>
                  </a:cubicBezTo>
                  <a:cubicBezTo>
                    <a:pt x="65306" y="88104"/>
                    <a:pt x="63554" y="83509"/>
                    <a:pt x="72546" y="88005"/>
                  </a:cubicBezTo>
                  <a:cubicBezTo>
                    <a:pt x="91028" y="97246"/>
                    <a:pt x="75147" y="92819"/>
                    <a:pt x="94011" y="96591"/>
                  </a:cubicBezTo>
                  <a:cubicBezTo>
                    <a:pt x="97589" y="98022"/>
                    <a:pt x="101136" y="99531"/>
                    <a:pt x="104744" y="100884"/>
                  </a:cubicBezTo>
                  <a:cubicBezTo>
                    <a:pt x="106862" y="101678"/>
                    <a:pt x="109205" y="101932"/>
                    <a:pt x="111183" y="103031"/>
                  </a:cubicBezTo>
                  <a:cubicBezTo>
                    <a:pt x="132089" y="114646"/>
                    <a:pt x="115871" y="109570"/>
                    <a:pt x="132648" y="113763"/>
                  </a:cubicBezTo>
                  <a:cubicBezTo>
                    <a:pt x="135510" y="115910"/>
                    <a:pt x="138560" y="117826"/>
                    <a:pt x="141234" y="120203"/>
                  </a:cubicBezTo>
                  <a:cubicBezTo>
                    <a:pt x="145015" y="123564"/>
                    <a:pt x="147806" y="128055"/>
                    <a:pt x="151966" y="130935"/>
                  </a:cubicBezTo>
                  <a:cubicBezTo>
                    <a:pt x="157228" y="134578"/>
                    <a:pt x="162825" y="138469"/>
                    <a:pt x="169138" y="139521"/>
                  </a:cubicBezTo>
                  <a:lnTo>
                    <a:pt x="182017" y="141667"/>
                  </a:lnTo>
                  <a:cubicBezTo>
                    <a:pt x="187017" y="142436"/>
                    <a:pt x="192064" y="142909"/>
                    <a:pt x="197042" y="143814"/>
                  </a:cubicBezTo>
                  <a:cubicBezTo>
                    <a:pt x="199944" y="144342"/>
                    <a:pt x="202766" y="145245"/>
                    <a:pt x="205628" y="145960"/>
                  </a:cubicBezTo>
                  <a:cubicBezTo>
                    <a:pt x="210382" y="149129"/>
                    <a:pt x="215200" y="151732"/>
                    <a:pt x="218507" y="156693"/>
                  </a:cubicBezTo>
                  <a:cubicBezTo>
                    <a:pt x="219762" y="158576"/>
                    <a:pt x="219860" y="161014"/>
                    <a:pt x="220654" y="163132"/>
                  </a:cubicBezTo>
                  <a:cubicBezTo>
                    <a:pt x="222007" y="166740"/>
                    <a:pt x="223728" y="170210"/>
                    <a:pt x="224946" y="173865"/>
                  </a:cubicBezTo>
                  <a:cubicBezTo>
                    <a:pt x="231300" y="192928"/>
                    <a:pt x="222406" y="170976"/>
                    <a:pt x="229239" y="193183"/>
                  </a:cubicBezTo>
                  <a:cubicBezTo>
                    <a:pt x="231037" y="199026"/>
                    <a:pt x="233590" y="204610"/>
                    <a:pt x="235679" y="210355"/>
                  </a:cubicBezTo>
                  <a:cubicBezTo>
                    <a:pt x="239105" y="219777"/>
                    <a:pt x="236823" y="214358"/>
                    <a:pt x="239972" y="225380"/>
                  </a:cubicBezTo>
                  <a:cubicBezTo>
                    <a:pt x="240594" y="227555"/>
                    <a:pt x="240863" y="229937"/>
                    <a:pt x="242118" y="231819"/>
                  </a:cubicBezTo>
                  <a:cubicBezTo>
                    <a:pt x="243802" y="234345"/>
                    <a:pt x="246032" y="236575"/>
                    <a:pt x="248558" y="238259"/>
                  </a:cubicBezTo>
                  <a:cubicBezTo>
                    <a:pt x="250440" y="239514"/>
                    <a:pt x="252851" y="239690"/>
                    <a:pt x="254997" y="240405"/>
                  </a:cubicBezTo>
                  <a:lnTo>
                    <a:pt x="310806" y="236112"/>
                  </a:lnTo>
                  <a:cubicBezTo>
                    <a:pt x="336527" y="233843"/>
                    <a:pt x="319171" y="232708"/>
                    <a:pt x="343003" y="236112"/>
                  </a:cubicBezTo>
                  <a:cubicBezTo>
                    <a:pt x="343718" y="238259"/>
                    <a:pt x="344137" y="240528"/>
                    <a:pt x="345149" y="242552"/>
                  </a:cubicBezTo>
                  <a:cubicBezTo>
                    <a:pt x="355486" y="263227"/>
                    <a:pt x="375021" y="254456"/>
                    <a:pt x="403104" y="257577"/>
                  </a:cubicBezTo>
                  <a:cubicBezTo>
                    <a:pt x="417344" y="259159"/>
                    <a:pt x="431724" y="259008"/>
                    <a:pt x="446034" y="259724"/>
                  </a:cubicBezTo>
                  <a:cubicBezTo>
                    <a:pt x="450941" y="260337"/>
                    <a:pt x="484067" y="267538"/>
                    <a:pt x="495403" y="261870"/>
                  </a:cubicBezTo>
                  <a:cubicBezTo>
                    <a:pt x="497427" y="260858"/>
                    <a:pt x="496537" y="257455"/>
                    <a:pt x="497549" y="255431"/>
                  </a:cubicBezTo>
                  <a:cubicBezTo>
                    <a:pt x="498703" y="253123"/>
                    <a:pt x="500411" y="251138"/>
                    <a:pt x="501842" y="248991"/>
                  </a:cubicBezTo>
                  <a:cubicBezTo>
                    <a:pt x="501127" y="246845"/>
                    <a:pt x="500291" y="244735"/>
                    <a:pt x="499696" y="242552"/>
                  </a:cubicBezTo>
                  <a:cubicBezTo>
                    <a:pt x="498144" y="236860"/>
                    <a:pt x="495403" y="225380"/>
                    <a:pt x="495403" y="225380"/>
                  </a:cubicBezTo>
                  <a:cubicBezTo>
                    <a:pt x="494687" y="209639"/>
                    <a:pt x="495484" y="193756"/>
                    <a:pt x="493256" y="178157"/>
                  </a:cubicBezTo>
                  <a:cubicBezTo>
                    <a:pt x="492577" y="173406"/>
                    <a:pt x="488766" y="169665"/>
                    <a:pt x="486817" y="165279"/>
                  </a:cubicBezTo>
                  <a:cubicBezTo>
                    <a:pt x="483039" y="156779"/>
                    <a:pt x="477909" y="148642"/>
                    <a:pt x="476085" y="139521"/>
                  </a:cubicBezTo>
                  <a:cubicBezTo>
                    <a:pt x="475444" y="136316"/>
                    <a:pt x="473138" y="123903"/>
                    <a:pt x="471792" y="120203"/>
                  </a:cubicBezTo>
                  <a:cubicBezTo>
                    <a:pt x="469930" y="115082"/>
                    <a:pt x="467789" y="110051"/>
                    <a:pt x="465352" y="105177"/>
                  </a:cubicBezTo>
                  <a:cubicBezTo>
                    <a:pt x="463486" y="101446"/>
                    <a:pt x="460677" y="98225"/>
                    <a:pt x="458913" y="94445"/>
                  </a:cubicBezTo>
                  <a:cubicBezTo>
                    <a:pt x="455654" y="87462"/>
                    <a:pt x="454292" y="79588"/>
                    <a:pt x="450327" y="72980"/>
                  </a:cubicBezTo>
                  <a:cubicBezTo>
                    <a:pt x="448180" y="69403"/>
                    <a:pt x="445913" y="65895"/>
                    <a:pt x="443887" y="62248"/>
                  </a:cubicBezTo>
                  <a:cubicBezTo>
                    <a:pt x="442333" y="59451"/>
                    <a:pt x="441642" y="56120"/>
                    <a:pt x="439594" y="53662"/>
                  </a:cubicBezTo>
                  <a:cubicBezTo>
                    <a:pt x="437943" y="51680"/>
                    <a:pt x="434979" y="51193"/>
                    <a:pt x="433155" y="49369"/>
                  </a:cubicBezTo>
                  <a:cubicBezTo>
                    <a:pt x="430625" y="46839"/>
                    <a:pt x="429352" y="43201"/>
                    <a:pt x="426715" y="40783"/>
                  </a:cubicBezTo>
                  <a:cubicBezTo>
                    <a:pt x="420701" y="35270"/>
                    <a:pt x="413166" y="31526"/>
                    <a:pt x="407397" y="25757"/>
                  </a:cubicBezTo>
                  <a:cubicBezTo>
                    <a:pt x="397376" y="15736"/>
                    <a:pt x="404977" y="22495"/>
                    <a:pt x="394518" y="15025"/>
                  </a:cubicBezTo>
                  <a:cubicBezTo>
                    <a:pt x="391607" y="12946"/>
                    <a:pt x="389059" y="10323"/>
                    <a:pt x="385932" y="8586"/>
                  </a:cubicBezTo>
                  <a:cubicBezTo>
                    <a:pt x="354441" y="-8909"/>
                    <a:pt x="390701" y="14628"/>
                    <a:pt x="368761" y="0"/>
                  </a:cubicBezTo>
                  <a:lnTo>
                    <a:pt x="237825" y="2146"/>
                  </a:lnTo>
                  <a:cubicBezTo>
                    <a:pt x="232768" y="2295"/>
                    <a:pt x="227825" y="3702"/>
                    <a:pt x="222800" y="4293"/>
                  </a:cubicBezTo>
                  <a:cubicBezTo>
                    <a:pt x="215659" y="5133"/>
                    <a:pt x="208490" y="5724"/>
                    <a:pt x="201335" y="6439"/>
                  </a:cubicBezTo>
                  <a:lnTo>
                    <a:pt x="126208" y="4293"/>
                  </a:lnTo>
                  <a:cubicBezTo>
                    <a:pt x="119736" y="3999"/>
                    <a:pt x="113369" y="2146"/>
                    <a:pt x="106890" y="2146"/>
                  </a:cubicBezTo>
                  <a:cubicBezTo>
                    <a:pt x="73254" y="2146"/>
                    <a:pt x="39634" y="3577"/>
                    <a:pt x="6006" y="4293"/>
                  </a:cubicBezTo>
                  <a:cubicBezTo>
                    <a:pt x="1740" y="17090"/>
                    <a:pt x="-3901" y="28378"/>
                    <a:pt x="3859" y="42929"/>
                  </a:cubicBezTo>
                  <a:cubicBezTo>
                    <a:pt x="4916" y="44912"/>
                    <a:pt x="20378" y="49867"/>
                    <a:pt x="25324" y="51515"/>
                  </a:cubicBezTo>
                  <a:cubicBezTo>
                    <a:pt x="27470" y="52946"/>
                    <a:pt x="29939" y="53984"/>
                    <a:pt x="31763" y="55808"/>
                  </a:cubicBezTo>
                  <a:cubicBezTo>
                    <a:pt x="33587" y="57632"/>
                    <a:pt x="34444" y="60233"/>
                    <a:pt x="36056" y="62248"/>
                  </a:cubicBezTo>
                  <a:cubicBezTo>
                    <a:pt x="37320" y="63828"/>
                    <a:pt x="17812" y="55451"/>
                    <a:pt x="18885" y="5795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ko-KR" altLang="en-US" sz="700" b="1"/>
            </a:p>
          </p:txBody>
        </p:sp>
        <p:sp>
          <p:nvSpPr>
            <p:cNvPr id="31" name="자유형 30"/>
            <p:cNvSpPr/>
            <p:nvPr/>
          </p:nvSpPr>
          <p:spPr bwMode="auto">
            <a:xfrm>
              <a:off x="8736847" y="5094445"/>
              <a:ext cx="264195" cy="171096"/>
            </a:xfrm>
            <a:custGeom>
              <a:avLst/>
              <a:gdLst>
                <a:gd name="connsiteX0" fmla="*/ 18885 w 501842"/>
                <a:gd name="connsiteY0" fmla="*/ 57955 h 264031"/>
                <a:gd name="connsiteX1" fmla="*/ 42496 w 501842"/>
                <a:gd name="connsiteY1" fmla="*/ 77273 h 264031"/>
                <a:gd name="connsiteX2" fmla="*/ 53228 w 501842"/>
                <a:gd name="connsiteY2" fmla="*/ 83712 h 264031"/>
                <a:gd name="connsiteX3" fmla="*/ 72546 w 501842"/>
                <a:gd name="connsiteY3" fmla="*/ 88005 h 264031"/>
                <a:gd name="connsiteX4" fmla="*/ 94011 w 501842"/>
                <a:gd name="connsiteY4" fmla="*/ 96591 h 264031"/>
                <a:gd name="connsiteX5" fmla="*/ 104744 w 501842"/>
                <a:gd name="connsiteY5" fmla="*/ 100884 h 264031"/>
                <a:gd name="connsiteX6" fmla="*/ 111183 w 501842"/>
                <a:gd name="connsiteY6" fmla="*/ 103031 h 264031"/>
                <a:gd name="connsiteX7" fmla="*/ 132648 w 501842"/>
                <a:gd name="connsiteY7" fmla="*/ 113763 h 264031"/>
                <a:gd name="connsiteX8" fmla="*/ 141234 w 501842"/>
                <a:gd name="connsiteY8" fmla="*/ 120203 h 264031"/>
                <a:gd name="connsiteX9" fmla="*/ 151966 w 501842"/>
                <a:gd name="connsiteY9" fmla="*/ 130935 h 264031"/>
                <a:gd name="connsiteX10" fmla="*/ 169138 w 501842"/>
                <a:gd name="connsiteY10" fmla="*/ 139521 h 264031"/>
                <a:gd name="connsiteX11" fmla="*/ 182017 w 501842"/>
                <a:gd name="connsiteY11" fmla="*/ 141667 h 264031"/>
                <a:gd name="connsiteX12" fmla="*/ 197042 w 501842"/>
                <a:gd name="connsiteY12" fmla="*/ 143814 h 264031"/>
                <a:gd name="connsiteX13" fmla="*/ 205628 w 501842"/>
                <a:gd name="connsiteY13" fmla="*/ 145960 h 264031"/>
                <a:gd name="connsiteX14" fmla="*/ 218507 w 501842"/>
                <a:gd name="connsiteY14" fmla="*/ 156693 h 264031"/>
                <a:gd name="connsiteX15" fmla="*/ 220654 w 501842"/>
                <a:gd name="connsiteY15" fmla="*/ 163132 h 264031"/>
                <a:gd name="connsiteX16" fmla="*/ 224946 w 501842"/>
                <a:gd name="connsiteY16" fmla="*/ 173865 h 264031"/>
                <a:gd name="connsiteX17" fmla="*/ 229239 w 501842"/>
                <a:gd name="connsiteY17" fmla="*/ 193183 h 264031"/>
                <a:gd name="connsiteX18" fmla="*/ 235679 w 501842"/>
                <a:gd name="connsiteY18" fmla="*/ 210355 h 264031"/>
                <a:gd name="connsiteX19" fmla="*/ 239972 w 501842"/>
                <a:gd name="connsiteY19" fmla="*/ 225380 h 264031"/>
                <a:gd name="connsiteX20" fmla="*/ 242118 w 501842"/>
                <a:gd name="connsiteY20" fmla="*/ 231819 h 264031"/>
                <a:gd name="connsiteX21" fmla="*/ 248558 w 501842"/>
                <a:gd name="connsiteY21" fmla="*/ 238259 h 264031"/>
                <a:gd name="connsiteX22" fmla="*/ 254997 w 501842"/>
                <a:gd name="connsiteY22" fmla="*/ 240405 h 264031"/>
                <a:gd name="connsiteX23" fmla="*/ 310806 w 501842"/>
                <a:gd name="connsiteY23" fmla="*/ 236112 h 264031"/>
                <a:gd name="connsiteX24" fmla="*/ 343003 w 501842"/>
                <a:gd name="connsiteY24" fmla="*/ 236112 h 264031"/>
                <a:gd name="connsiteX25" fmla="*/ 345149 w 501842"/>
                <a:gd name="connsiteY25" fmla="*/ 242552 h 264031"/>
                <a:gd name="connsiteX26" fmla="*/ 403104 w 501842"/>
                <a:gd name="connsiteY26" fmla="*/ 257577 h 264031"/>
                <a:gd name="connsiteX27" fmla="*/ 446034 w 501842"/>
                <a:gd name="connsiteY27" fmla="*/ 259724 h 264031"/>
                <a:gd name="connsiteX28" fmla="*/ 495403 w 501842"/>
                <a:gd name="connsiteY28" fmla="*/ 261870 h 264031"/>
                <a:gd name="connsiteX29" fmla="*/ 497549 w 501842"/>
                <a:gd name="connsiteY29" fmla="*/ 255431 h 264031"/>
                <a:gd name="connsiteX30" fmla="*/ 501842 w 501842"/>
                <a:gd name="connsiteY30" fmla="*/ 248991 h 264031"/>
                <a:gd name="connsiteX31" fmla="*/ 499696 w 501842"/>
                <a:gd name="connsiteY31" fmla="*/ 242552 h 264031"/>
                <a:gd name="connsiteX32" fmla="*/ 495403 w 501842"/>
                <a:gd name="connsiteY32" fmla="*/ 225380 h 264031"/>
                <a:gd name="connsiteX33" fmla="*/ 493256 w 501842"/>
                <a:gd name="connsiteY33" fmla="*/ 178157 h 264031"/>
                <a:gd name="connsiteX34" fmla="*/ 486817 w 501842"/>
                <a:gd name="connsiteY34" fmla="*/ 165279 h 264031"/>
                <a:gd name="connsiteX35" fmla="*/ 476085 w 501842"/>
                <a:gd name="connsiteY35" fmla="*/ 139521 h 264031"/>
                <a:gd name="connsiteX36" fmla="*/ 471792 w 501842"/>
                <a:gd name="connsiteY36" fmla="*/ 120203 h 264031"/>
                <a:gd name="connsiteX37" fmla="*/ 465352 w 501842"/>
                <a:gd name="connsiteY37" fmla="*/ 105177 h 264031"/>
                <a:gd name="connsiteX38" fmla="*/ 458913 w 501842"/>
                <a:gd name="connsiteY38" fmla="*/ 94445 h 264031"/>
                <a:gd name="connsiteX39" fmla="*/ 450327 w 501842"/>
                <a:gd name="connsiteY39" fmla="*/ 72980 h 264031"/>
                <a:gd name="connsiteX40" fmla="*/ 443887 w 501842"/>
                <a:gd name="connsiteY40" fmla="*/ 62248 h 264031"/>
                <a:gd name="connsiteX41" fmla="*/ 439594 w 501842"/>
                <a:gd name="connsiteY41" fmla="*/ 53662 h 264031"/>
                <a:gd name="connsiteX42" fmla="*/ 433155 w 501842"/>
                <a:gd name="connsiteY42" fmla="*/ 49369 h 264031"/>
                <a:gd name="connsiteX43" fmla="*/ 426715 w 501842"/>
                <a:gd name="connsiteY43" fmla="*/ 40783 h 264031"/>
                <a:gd name="connsiteX44" fmla="*/ 407397 w 501842"/>
                <a:gd name="connsiteY44" fmla="*/ 25757 h 264031"/>
                <a:gd name="connsiteX45" fmla="*/ 394518 w 501842"/>
                <a:gd name="connsiteY45" fmla="*/ 15025 h 264031"/>
                <a:gd name="connsiteX46" fmla="*/ 385932 w 501842"/>
                <a:gd name="connsiteY46" fmla="*/ 8586 h 264031"/>
                <a:gd name="connsiteX47" fmla="*/ 368761 w 501842"/>
                <a:gd name="connsiteY47" fmla="*/ 0 h 264031"/>
                <a:gd name="connsiteX48" fmla="*/ 237825 w 501842"/>
                <a:gd name="connsiteY48" fmla="*/ 2146 h 264031"/>
                <a:gd name="connsiteX49" fmla="*/ 222800 w 501842"/>
                <a:gd name="connsiteY49" fmla="*/ 4293 h 264031"/>
                <a:gd name="connsiteX50" fmla="*/ 201335 w 501842"/>
                <a:gd name="connsiteY50" fmla="*/ 6439 h 264031"/>
                <a:gd name="connsiteX51" fmla="*/ 126208 w 501842"/>
                <a:gd name="connsiteY51" fmla="*/ 4293 h 264031"/>
                <a:gd name="connsiteX52" fmla="*/ 106890 w 501842"/>
                <a:gd name="connsiteY52" fmla="*/ 2146 h 264031"/>
                <a:gd name="connsiteX53" fmla="*/ 6006 w 501842"/>
                <a:gd name="connsiteY53" fmla="*/ 4293 h 264031"/>
                <a:gd name="connsiteX54" fmla="*/ 3859 w 501842"/>
                <a:gd name="connsiteY54" fmla="*/ 42929 h 264031"/>
                <a:gd name="connsiteX55" fmla="*/ 25324 w 501842"/>
                <a:gd name="connsiteY55" fmla="*/ 51515 h 264031"/>
                <a:gd name="connsiteX56" fmla="*/ 31763 w 501842"/>
                <a:gd name="connsiteY56" fmla="*/ 55808 h 264031"/>
                <a:gd name="connsiteX57" fmla="*/ 36056 w 501842"/>
                <a:gd name="connsiteY57" fmla="*/ 62248 h 264031"/>
                <a:gd name="connsiteX58" fmla="*/ 18885 w 501842"/>
                <a:gd name="connsiteY58" fmla="*/ 57955 h 26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1842" h="264031">
                  <a:moveTo>
                    <a:pt x="18885" y="57955"/>
                  </a:moveTo>
                  <a:cubicBezTo>
                    <a:pt x="19958" y="60459"/>
                    <a:pt x="26832" y="67305"/>
                    <a:pt x="42496" y="77273"/>
                  </a:cubicBezTo>
                  <a:cubicBezTo>
                    <a:pt x="46016" y="79513"/>
                    <a:pt x="49307" y="82286"/>
                    <a:pt x="53228" y="83712"/>
                  </a:cubicBezTo>
                  <a:cubicBezTo>
                    <a:pt x="65306" y="88104"/>
                    <a:pt x="63554" y="83509"/>
                    <a:pt x="72546" y="88005"/>
                  </a:cubicBezTo>
                  <a:cubicBezTo>
                    <a:pt x="91028" y="97246"/>
                    <a:pt x="75147" y="92819"/>
                    <a:pt x="94011" y="96591"/>
                  </a:cubicBezTo>
                  <a:cubicBezTo>
                    <a:pt x="97589" y="98022"/>
                    <a:pt x="101136" y="99531"/>
                    <a:pt x="104744" y="100884"/>
                  </a:cubicBezTo>
                  <a:cubicBezTo>
                    <a:pt x="106862" y="101678"/>
                    <a:pt x="109205" y="101932"/>
                    <a:pt x="111183" y="103031"/>
                  </a:cubicBezTo>
                  <a:cubicBezTo>
                    <a:pt x="132089" y="114646"/>
                    <a:pt x="115871" y="109570"/>
                    <a:pt x="132648" y="113763"/>
                  </a:cubicBezTo>
                  <a:cubicBezTo>
                    <a:pt x="135510" y="115910"/>
                    <a:pt x="138560" y="117826"/>
                    <a:pt x="141234" y="120203"/>
                  </a:cubicBezTo>
                  <a:cubicBezTo>
                    <a:pt x="145015" y="123564"/>
                    <a:pt x="147806" y="128055"/>
                    <a:pt x="151966" y="130935"/>
                  </a:cubicBezTo>
                  <a:cubicBezTo>
                    <a:pt x="157228" y="134578"/>
                    <a:pt x="162825" y="138469"/>
                    <a:pt x="169138" y="139521"/>
                  </a:cubicBezTo>
                  <a:lnTo>
                    <a:pt x="182017" y="141667"/>
                  </a:lnTo>
                  <a:cubicBezTo>
                    <a:pt x="187017" y="142436"/>
                    <a:pt x="192064" y="142909"/>
                    <a:pt x="197042" y="143814"/>
                  </a:cubicBezTo>
                  <a:cubicBezTo>
                    <a:pt x="199944" y="144342"/>
                    <a:pt x="202766" y="145245"/>
                    <a:pt x="205628" y="145960"/>
                  </a:cubicBezTo>
                  <a:cubicBezTo>
                    <a:pt x="210382" y="149129"/>
                    <a:pt x="215200" y="151732"/>
                    <a:pt x="218507" y="156693"/>
                  </a:cubicBezTo>
                  <a:cubicBezTo>
                    <a:pt x="219762" y="158576"/>
                    <a:pt x="219860" y="161014"/>
                    <a:pt x="220654" y="163132"/>
                  </a:cubicBezTo>
                  <a:cubicBezTo>
                    <a:pt x="222007" y="166740"/>
                    <a:pt x="223728" y="170210"/>
                    <a:pt x="224946" y="173865"/>
                  </a:cubicBezTo>
                  <a:cubicBezTo>
                    <a:pt x="231300" y="192928"/>
                    <a:pt x="222406" y="170976"/>
                    <a:pt x="229239" y="193183"/>
                  </a:cubicBezTo>
                  <a:cubicBezTo>
                    <a:pt x="231037" y="199026"/>
                    <a:pt x="233590" y="204610"/>
                    <a:pt x="235679" y="210355"/>
                  </a:cubicBezTo>
                  <a:cubicBezTo>
                    <a:pt x="239105" y="219777"/>
                    <a:pt x="236823" y="214358"/>
                    <a:pt x="239972" y="225380"/>
                  </a:cubicBezTo>
                  <a:cubicBezTo>
                    <a:pt x="240594" y="227555"/>
                    <a:pt x="240863" y="229937"/>
                    <a:pt x="242118" y="231819"/>
                  </a:cubicBezTo>
                  <a:cubicBezTo>
                    <a:pt x="243802" y="234345"/>
                    <a:pt x="246032" y="236575"/>
                    <a:pt x="248558" y="238259"/>
                  </a:cubicBezTo>
                  <a:cubicBezTo>
                    <a:pt x="250440" y="239514"/>
                    <a:pt x="252851" y="239690"/>
                    <a:pt x="254997" y="240405"/>
                  </a:cubicBezTo>
                  <a:lnTo>
                    <a:pt x="310806" y="236112"/>
                  </a:lnTo>
                  <a:cubicBezTo>
                    <a:pt x="336527" y="233843"/>
                    <a:pt x="319171" y="232708"/>
                    <a:pt x="343003" y="236112"/>
                  </a:cubicBezTo>
                  <a:cubicBezTo>
                    <a:pt x="343718" y="238259"/>
                    <a:pt x="344137" y="240528"/>
                    <a:pt x="345149" y="242552"/>
                  </a:cubicBezTo>
                  <a:cubicBezTo>
                    <a:pt x="355486" y="263227"/>
                    <a:pt x="375021" y="254456"/>
                    <a:pt x="403104" y="257577"/>
                  </a:cubicBezTo>
                  <a:cubicBezTo>
                    <a:pt x="417344" y="259159"/>
                    <a:pt x="431724" y="259008"/>
                    <a:pt x="446034" y="259724"/>
                  </a:cubicBezTo>
                  <a:cubicBezTo>
                    <a:pt x="450941" y="260337"/>
                    <a:pt x="484067" y="267538"/>
                    <a:pt x="495403" y="261870"/>
                  </a:cubicBezTo>
                  <a:cubicBezTo>
                    <a:pt x="497427" y="260858"/>
                    <a:pt x="496537" y="257455"/>
                    <a:pt x="497549" y="255431"/>
                  </a:cubicBezTo>
                  <a:cubicBezTo>
                    <a:pt x="498703" y="253123"/>
                    <a:pt x="500411" y="251138"/>
                    <a:pt x="501842" y="248991"/>
                  </a:cubicBezTo>
                  <a:cubicBezTo>
                    <a:pt x="501127" y="246845"/>
                    <a:pt x="500291" y="244735"/>
                    <a:pt x="499696" y="242552"/>
                  </a:cubicBezTo>
                  <a:cubicBezTo>
                    <a:pt x="498144" y="236860"/>
                    <a:pt x="495403" y="225380"/>
                    <a:pt x="495403" y="225380"/>
                  </a:cubicBezTo>
                  <a:cubicBezTo>
                    <a:pt x="494687" y="209639"/>
                    <a:pt x="495484" y="193756"/>
                    <a:pt x="493256" y="178157"/>
                  </a:cubicBezTo>
                  <a:cubicBezTo>
                    <a:pt x="492577" y="173406"/>
                    <a:pt x="488766" y="169665"/>
                    <a:pt x="486817" y="165279"/>
                  </a:cubicBezTo>
                  <a:cubicBezTo>
                    <a:pt x="483039" y="156779"/>
                    <a:pt x="477909" y="148642"/>
                    <a:pt x="476085" y="139521"/>
                  </a:cubicBezTo>
                  <a:cubicBezTo>
                    <a:pt x="475444" y="136316"/>
                    <a:pt x="473138" y="123903"/>
                    <a:pt x="471792" y="120203"/>
                  </a:cubicBezTo>
                  <a:cubicBezTo>
                    <a:pt x="469930" y="115082"/>
                    <a:pt x="467789" y="110051"/>
                    <a:pt x="465352" y="105177"/>
                  </a:cubicBezTo>
                  <a:cubicBezTo>
                    <a:pt x="463486" y="101446"/>
                    <a:pt x="460677" y="98225"/>
                    <a:pt x="458913" y="94445"/>
                  </a:cubicBezTo>
                  <a:cubicBezTo>
                    <a:pt x="455654" y="87462"/>
                    <a:pt x="454292" y="79588"/>
                    <a:pt x="450327" y="72980"/>
                  </a:cubicBezTo>
                  <a:cubicBezTo>
                    <a:pt x="448180" y="69403"/>
                    <a:pt x="445913" y="65895"/>
                    <a:pt x="443887" y="62248"/>
                  </a:cubicBezTo>
                  <a:cubicBezTo>
                    <a:pt x="442333" y="59451"/>
                    <a:pt x="441642" y="56120"/>
                    <a:pt x="439594" y="53662"/>
                  </a:cubicBezTo>
                  <a:cubicBezTo>
                    <a:pt x="437943" y="51680"/>
                    <a:pt x="434979" y="51193"/>
                    <a:pt x="433155" y="49369"/>
                  </a:cubicBezTo>
                  <a:cubicBezTo>
                    <a:pt x="430625" y="46839"/>
                    <a:pt x="429352" y="43201"/>
                    <a:pt x="426715" y="40783"/>
                  </a:cubicBezTo>
                  <a:cubicBezTo>
                    <a:pt x="420701" y="35270"/>
                    <a:pt x="413166" y="31526"/>
                    <a:pt x="407397" y="25757"/>
                  </a:cubicBezTo>
                  <a:cubicBezTo>
                    <a:pt x="397376" y="15736"/>
                    <a:pt x="404977" y="22495"/>
                    <a:pt x="394518" y="15025"/>
                  </a:cubicBezTo>
                  <a:cubicBezTo>
                    <a:pt x="391607" y="12946"/>
                    <a:pt x="389059" y="10323"/>
                    <a:pt x="385932" y="8586"/>
                  </a:cubicBezTo>
                  <a:cubicBezTo>
                    <a:pt x="354441" y="-8909"/>
                    <a:pt x="390701" y="14628"/>
                    <a:pt x="368761" y="0"/>
                  </a:cubicBezTo>
                  <a:lnTo>
                    <a:pt x="237825" y="2146"/>
                  </a:lnTo>
                  <a:cubicBezTo>
                    <a:pt x="232768" y="2295"/>
                    <a:pt x="227825" y="3702"/>
                    <a:pt x="222800" y="4293"/>
                  </a:cubicBezTo>
                  <a:cubicBezTo>
                    <a:pt x="215659" y="5133"/>
                    <a:pt x="208490" y="5724"/>
                    <a:pt x="201335" y="6439"/>
                  </a:cubicBezTo>
                  <a:lnTo>
                    <a:pt x="126208" y="4293"/>
                  </a:lnTo>
                  <a:cubicBezTo>
                    <a:pt x="119736" y="3999"/>
                    <a:pt x="113369" y="2146"/>
                    <a:pt x="106890" y="2146"/>
                  </a:cubicBezTo>
                  <a:cubicBezTo>
                    <a:pt x="73254" y="2146"/>
                    <a:pt x="39634" y="3577"/>
                    <a:pt x="6006" y="4293"/>
                  </a:cubicBezTo>
                  <a:cubicBezTo>
                    <a:pt x="1740" y="17090"/>
                    <a:pt x="-3901" y="28378"/>
                    <a:pt x="3859" y="42929"/>
                  </a:cubicBezTo>
                  <a:cubicBezTo>
                    <a:pt x="4916" y="44912"/>
                    <a:pt x="20378" y="49867"/>
                    <a:pt x="25324" y="51515"/>
                  </a:cubicBezTo>
                  <a:cubicBezTo>
                    <a:pt x="27470" y="52946"/>
                    <a:pt x="29939" y="53984"/>
                    <a:pt x="31763" y="55808"/>
                  </a:cubicBezTo>
                  <a:cubicBezTo>
                    <a:pt x="33587" y="57632"/>
                    <a:pt x="34444" y="60233"/>
                    <a:pt x="36056" y="62248"/>
                  </a:cubicBezTo>
                  <a:cubicBezTo>
                    <a:pt x="37320" y="63828"/>
                    <a:pt x="17812" y="55451"/>
                    <a:pt x="18885" y="5795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ko-KR" altLang="en-US" sz="700" b="1"/>
            </a:p>
          </p:txBody>
        </p:sp>
        <p:sp>
          <p:nvSpPr>
            <p:cNvPr id="32" name="자유형 31"/>
            <p:cNvSpPr/>
            <p:nvPr/>
          </p:nvSpPr>
          <p:spPr bwMode="auto">
            <a:xfrm>
              <a:off x="7974874" y="4160519"/>
              <a:ext cx="875728" cy="912154"/>
            </a:xfrm>
            <a:custGeom>
              <a:avLst/>
              <a:gdLst>
                <a:gd name="connsiteX0" fmla="*/ 45720 w 875728"/>
                <a:gd name="connsiteY0" fmla="*/ 0 h 796834"/>
                <a:gd name="connsiteX1" fmla="*/ 195943 w 875728"/>
                <a:gd name="connsiteY1" fmla="*/ 2177 h 796834"/>
                <a:gd name="connsiteX2" fmla="*/ 235132 w 875728"/>
                <a:gd name="connsiteY2" fmla="*/ 4354 h 796834"/>
                <a:gd name="connsiteX3" fmla="*/ 285206 w 875728"/>
                <a:gd name="connsiteY3" fmla="*/ 6532 h 796834"/>
                <a:gd name="connsiteX4" fmla="*/ 302623 w 875728"/>
                <a:gd name="connsiteY4" fmla="*/ 8709 h 796834"/>
                <a:gd name="connsiteX5" fmla="*/ 387532 w 875728"/>
                <a:gd name="connsiteY5" fmla="*/ 13063 h 796834"/>
                <a:gd name="connsiteX6" fmla="*/ 664029 w 875728"/>
                <a:gd name="connsiteY6" fmla="*/ 17417 h 796834"/>
                <a:gd name="connsiteX7" fmla="*/ 687977 w 875728"/>
                <a:gd name="connsiteY7" fmla="*/ 15240 h 796834"/>
                <a:gd name="connsiteX8" fmla="*/ 701040 w 875728"/>
                <a:gd name="connsiteY8" fmla="*/ 13063 h 796834"/>
                <a:gd name="connsiteX9" fmla="*/ 722812 w 875728"/>
                <a:gd name="connsiteY9" fmla="*/ 10886 h 796834"/>
                <a:gd name="connsiteX10" fmla="*/ 731520 w 875728"/>
                <a:gd name="connsiteY10" fmla="*/ 8709 h 796834"/>
                <a:gd name="connsiteX11" fmla="*/ 738052 w 875728"/>
                <a:gd name="connsiteY11" fmla="*/ 6532 h 796834"/>
                <a:gd name="connsiteX12" fmla="*/ 772886 w 875728"/>
                <a:gd name="connsiteY12" fmla="*/ 4354 h 796834"/>
                <a:gd name="connsiteX13" fmla="*/ 794657 w 875728"/>
                <a:gd name="connsiteY13" fmla="*/ 2177 h 796834"/>
                <a:gd name="connsiteX14" fmla="*/ 875212 w 875728"/>
                <a:gd name="connsiteY14" fmla="*/ 4354 h 796834"/>
                <a:gd name="connsiteX15" fmla="*/ 870857 w 875728"/>
                <a:gd name="connsiteY15" fmla="*/ 8709 h 796834"/>
                <a:gd name="connsiteX16" fmla="*/ 851263 w 875728"/>
                <a:gd name="connsiteY16" fmla="*/ 15240 h 796834"/>
                <a:gd name="connsiteX17" fmla="*/ 844732 w 875728"/>
                <a:gd name="connsiteY17" fmla="*/ 17417 h 796834"/>
                <a:gd name="connsiteX18" fmla="*/ 838200 w 875728"/>
                <a:gd name="connsiteY18" fmla="*/ 19594 h 796834"/>
                <a:gd name="connsiteX19" fmla="*/ 840377 w 875728"/>
                <a:gd name="connsiteY19" fmla="*/ 26126 h 796834"/>
                <a:gd name="connsiteX20" fmla="*/ 840377 w 875728"/>
                <a:gd name="connsiteY20" fmla="*/ 74023 h 796834"/>
                <a:gd name="connsiteX21" fmla="*/ 836023 w 875728"/>
                <a:gd name="connsiteY21" fmla="*/ 80554 h 796834"/>
                <a:gd name="connsiteX22" fmla="*/ 831669 w 875728"/>
                <a:gd name="connsiteY22" fmla="*/ 95794 h 796834"/>
                <a:gd name="connsiteX23" fmla="*/ 829492 w 875728"/>
                <a:gd name="connsiteY23" fmla="*/ 102326 h 796834"/>
                <a:gd name="connsiteX24" fmla="*/ 825137 w 875728"/>
                <a:gd name="connsiteY24" fmla="*/ 117566 h 796834"/>
                <a:gd name="connsiteX25" fmla="*/ 822960 w 875728"/>
                <a:gd name="connsiteY25" fmla="*/ 167640 h 796834"/>
                <a:gd name="connsiteX26" fmla="*/ 822960 w 875728"/>
                <a:gd name="connsiteY26" fmla="*/ 339634 h 796834"/>
                <a:gd name="connsiteX27" fmla="*/ 820783 w 875728"/>
                <a:gd name="connsiteY27" fmla="*/ 383177 h 796834"/>
                <a:gd name="connsiteX28" fmla="*/ 816429 w 875728"/>
                <a:gd name="connsiteY28" fmla="*/ 418012 h 796834"/>
                <a:gd name="connsiteX29" fmla="*/ 818606 w 875728"/>
                <a:gd name="connsiteY29" fmla="*/ 557349 h 796834"/>
                <a:gd name="connsiteX30" fmla="*/ 820783 w 875728"/>
                <a:gd name="connsiteY30" fmla="*/ 579120 h 796834"/>
                <a:gd name="connsiteX31" fmla="*/ 825137 w 875728"/>
                <a:gd name="connsiteY31" fmla="*/ 611777 h 796834"/>
                <a:gd name="connsiteX32" fmla="*/ 827315 w 875728"/>
                <a:gd name="connsiteY32" fmla="*/ 618309 h 796834"/>
                <a:gd name="connsiteX33" fmla="*/ 829492 w 875728"/>
                <a:gd name="connsiteY33" fmla="*/ 637903 h 796834"/>
                <a:gd name="connsiteX34" fmla="*/ 831669 w 875728"/>
                <a:gd name="connsiteY34" fmla="*/ 644434 h 796834"/>
                <a:gd name="connsiteX35" fmla="*/ 836023 w 875728"/>
                <a:gd name="connsiteY35" fmla="*/ 681446 h 796834"/>
                <a:gd name="connsiteX36" fmla="*/ 840377 w 875728"/>
                <a:gd name="connsiteY36" fmla="*/ 687977 h 796834"/>
                <a:gd name="connsiteX37" fmla="*/ 842555 w 875728"/>
                <a:gd name="connsiteY37" fmla="*/ 694509 h 796834"/>
                <a:gd name="connsiteX38" fmla="*/ 844732 w 875728"/>
                <a:gd name="connsiteY38" fmla="*/ 722812 h 796834"/>
                <a:gd name="connsiteX39" fmla="*/ 840377 w 875728"/>
                <a:gd name="connsiteY39" fmla="*/ 753292 h 796834"/>
                <a:gd name="connsiteX40" fmla="*/ 836023 w 875728"/>
                <a:gd name="connsiteY40" fmla="*/ 759823 h 796834"/>
                <a:gd name="connsiteX41" fmla="*/ 829492 w 875728"/>
                <a:gd name="connsiteY41" fmla="*/ 772886 h 796834"/>
                <a:gd name="connsiteX42" fmla="*/ 825137 w 875728"/>
                <a:gd name="connsiteY42" fmla="*/ 777240 h 796834"/>
                <a:gd name="connsiteX43" fmla="*/ 807720 w 875728"/>
                <a:gd name="connsiteY43" fmla="*/ 781594 h 796834"/>
                <a:gd name="connsiteX44" fmla="*/ 801189 w 875728"/>
                <a:gd name="connsiteY44" fmla="*/ 783772 h 796834"/>
                <a:gd name="connsiteX45" fmla="*/ 783772 w 875728"/>
                <a:gd name="connsiteY45" fmla="*/ 790303 h 796834"/>
                <a:gd name="connsiteX46" fmla="*/ 762000 w 875728"/>
                <a:gd name="connsiteY46" fmla="*/ 794657 h 796834"/>
                <a:gd name="connsiteX47" fmla="*/ 753292 w 875728"/>
                <a:gd name="connsiteY47" fmla="*/ 796834 h 796834"/>
                <a:gd name="connsiteX48" fmla="*/ 701040 w 875728"/>
                <a:gd name="connsiteY48" fmla="*/ 794657 h 796834"/>
                <a:gd name="connsiteX49" fmla="*/ 618309 w 875728"/>
                <a:gd name="connsiteY49" fmla="*/ 792480 h 796834"/>
                <a:gd name="connsiteX50" fmla="*/ 587829 w 875728"/>
                <a:gd name="connsiteY50" fmla="*/ 788126 h 796834"/>
                <a:gd name="connsiteX51" fmla="*/ 574766 w 875728"/>
                <a:gd name="connsiteY51" fmla="*/ 783772 h 796834"/>
                <a:gd name="connsiteX52" fmla="*/ 555172 w 875728"/>
                <a:gd name="connsiteY52" fmla="*/ 781594 h 796834"/>
                <a:gd name="connsiteX53" fmla="*/ 533400 w 875728"/>
                <a:gd name="connsiteY53" fmla="*/ 777240 h 796834"/>
                <a:gd name="connsiteX54" fmla="*/ 496389 w 875728"/>
                <a:gd name="connsiteY54" fmla="*/ 775063 h 796834"/>
                <a:gd name="connsiteX55" fmla="*/ 476795 w 875728"/>
                <a:gd name="connsiteY55" fmla="*/ 770709 h 796834"/>
                <a:gd name="connsiteX56" fmla="*/ 459377 w 875728"/>
                <a:gd name="connsiteY56" fmla="*/ 764177 h 796834"/>
                <a:gd name="connsiteX57" fmla="*/ 435429 w 875728"/>
                <a:gd name="connsiteY57" fmla="*/ 762000 h 796834"/>
                <a:gd name="connsiteX58" fmla="*/ 252549 w 875728"/>
                <a:gd name="connsiteY58" fmla="*/ 768532 h 796834"/>
                <a:gd name="connsiteX59" fmla="*/ 180703 w 875728"/>
                <a:gd name="connsiteY59" fmla="*/ 770709 h 796834"/>
                <a:gd name="connsiteX60" fmla="*/ 82732 w 875728"/>
                <a:gd name="connsiteY60" fmla="*/ 777240 h 796834"/>
                <a:gd name="connsiteX61" fmla="*/ 65315 w 875728"/>
                <a:gd name="connsiteY61" fmla="*/ 775063 h 796834"/>
                <a:gd name="connsiteX62" fmla="*/ 63137 w 875728"/>
                <a:gd name="connsiteY62" fmla="*/ 762000 h 796834"/>
                <a:gd name="connsiteX63" fmla="*/ 91440 w 875728"/>
                <a:gd name="connsiteY63" fmla="*/ 751114 h 796834"/>
                <a:gd name="connsiteX64" fmla="*/ 97972 w 875728"/>
                <a:gd name="connsiteY64" fmla="*/ 746760 h 796834"/>
                <a:gd name="connsiteX65" fmla="*/ 104503 w 875728"/>
                <a:gd name="connsiteY65" fmla="*/ 744583 h 796834"/>
                <a:gd name="connsiteX66" fmla="*/ 130629 w 875728"/>
                <a:gd name="connsiteY66" fmla="*/ 738052 h 796834"/>
                <a:gd name="connsiteX67" fmla="*/ 139337 w 875728"/>
                <a:gd name="connsiteY67" fmla="*/ 735874 h 796834"/>
                <a:gd name="connsiteX68" fmla="*/ 152400 w 875728"/>
                <a:gd name="connsiteY68" fmla="*/ 731520 h 796834"/>
                <a:gd name="connsiteX69" fmla="*/ 165463 w 875728"/>
                <a:gd name="connsiteY69" fmla="*/ 729343 h 796834"/>
                <a:gd name="connsiteX70" fmla="*/ 174172 w 875728"/>
                <a:gd name="connsiteY70" fmla="*/ 727166 h 796834"/>
                <a:gd name="connsiteX71" fmla="*/ 226423 w 875728"/>
                <a:gd name="connsiteY71" fmla="*/ 720634 h 796834"/>
                <a:gd name="connsiteX72" fmla="*/ 243840 w 875728"/>
                <a:gd name="connsiteY72" fmla="*/ 716280 h 796834"/>
                <a:gd name="connsiteX73" fmla="*/ 265612 w 875728"/>
                <a:gd name="connsiteY73" fmla="*/ 711926 h 796834"/>
                <a:gd name="connsiteX74" fmla="*/ 278675 w 875728"/>
                <a:gd name="connsiteY74" fmla="*/ 707572 h 796834"/>
                <a:gd name="connsiteX75" fmla="*/ 293915 w 875728"/>
                <a:gd name="connsiteY75" fmla="*/ 701040 h 796834"/>
                <a:gd name="connsiteX76" fmla="*/ 317863 w 875728"/>
                <a:gd name="connsiteY76" fmla="*/ 698863 h 796834"/>
                <a:gd name="connsiteX77" fmla="*/ 328749 w 875728"/>
                <a:gd name="connsiteY77" fmla="*/ 696686 h 796834"/>
                <a:gd name="connsiteX78" fmla="*/ 346166 w 875728"/>
                <a:gd name="connsiteY78" fmla="*/ 690154 h 796834"/>
                <a:gd name="connsiteX79" fmla="*/ 363583 w 875728"/>
                <a:gd name="connsiteY79" fmla="*/ 681446 h 796834"/>
                <a:gd name="connsiteX80" fmla="*/ 381000 w 875728"/>
                <a:gd name="connsiteY80" fmla="*/ 677092 h 796834"/>
                <a:gd name="connsiteX81" fmla="*/ 387532 w 875728"/>
                <a:gd name="connsiteY81" fmla="*/ 674914 h 796834"/>
                <a:gd name="connsiteX82" fmla="*/ 396240 w 875728"/>
                <a:gd name="connsiteY82" fmla="*/ 672737 h 796834"/>
                <a:gd name="connsiteX83" fmla="*/ 413657 w 875728"/>
                <a:gd name="connsiteY83" fmla="*/ 664029 h 796834"/>
                <a:gd name="connsiteX84" fmla="*/ 424543 w 875728"/>
                <a:gd name="connsiteY84" fmla="*/ 661852 h 796834"/>
                <a:gd name="connsiteX85" fmla="*/ 441960 w 875728"/>
                <a:gd name="connsiteY85" fmla="*/ 657497 h 796834"/>
                <a:gd name="connsiteX86" fmla="*/ 457200 w 875728"/>
                <a:gd name="connsiteY86" fmla="*/ 655320 h 796834"/>
                <a:gd name="connsiteX87" fmla="*/ 465909 w 875728"/>
                <a:gd name="connsiteY87" fmla="*/ 653143 h 796834"/>
                <a:gd name="connsiteX88" fmla="*/ 487680 w 875728"/>
                <a:gd name="connsiteY88" fmla="*/ 650966 h 796834"/>
                <a:gd name="connsiteX89" fmla="*/ 496389 w 875728"/>
                <a:gd name="connsiteY89" fmla="*/ 646612 h 796834"/>
                <a:gd name="connsiteX90" fmla="*/ 507275 w 875728"/>
                <a:gd name="connsiteY90" fmla="*/ 644434 h 796834"/>
                <a:gd name="connsiteX91" fmla="*/ 515983 w 875728"/>
                <a:gd name="connsiteY91" fmla="*/ 642257 h 796834"/>
                <a:gd name="connsiteX92" fmla="*/ 539932 w 875728"/>
                <a:gd name="connsiteY92" fmla="*/ 637903 h 796834"/>
                <a:gd name="connsiteX93" fmla="*/ 559526 w 875728"/>
                <a:gd name="connsiteY93" fmla="*/ 629194 h 796834"/>
                <a:gd name="connsiteX94" fmla="*/ 566057 w 875728"/>
                <a:gd name="connsiteY94" fmla="*/ 627017 h 796834"/>
                <a:gd name="connsiteX95" fmla="*/ 579120 w 875728"/>
                <a:gd name="connsiteY95" fmla="*/ 618309 h 796834"/>
                <a:gd name="connsiteX96" fmla="*/ 596537 w 875728"/>
                <a:gd name="connsiteY96" fmla="*/ 607423 h 796834"/>
                <a:gd name="connsiteX97" fmla="*/ 603069 w 875728"/>
                <a:gd name="connsiteY97" fmla="*/ 605246 h 796834"/>
                <a:gd name="connsiteX98" fmla="*/ 616132 w 875728"/>
                <a:gd name="connsiteY98" fmla="*/ 596537 h 796834"/>
                <a:gd name="connsiteX99" fmla="*/ 627017 w 875728"/>
                <a:gd name="connsiteY99" fmla="*/ 590006 h 796834"/>
                <a:gd name="connsiteX100" fmla="*/ 646612 w 875728"/>
                <a:gd name="connsiteY100" fmla="*/ 585652 h 796834"/>
                <a:gd name="connsiteX101" fmla="*/ 681446 w 875728"/>
                <a:gd name="connsiteY101" fmla="*/ 579120 h 796834"/>
                <a:gd name="connsiteX102" fmla="*/ 687977 w 875728"/>
                <a:gd name="connsiteY102" fmla="*/ 576943 h 796834"/>
                <a:gd name="connsiteX103" fmla="*/ 696686 w 875728"/>
                <a:gd name="connsiteY103" fmla="*/ 574766 h 796834"/>
                <a:gd name="connsiteX104" fmla="*/ 705395 w 875728"/>
                <a:gd name="connsiteY104" fmla="*/ 570412 h 796834"/>
                <a:gd name="connsiteX105" fmla="*/ 720635 w 875728"/>
                <a:gd name="connsiteY105" fmla="*/ 568234 h 796834"/>
                <a:gd name="connsiteX106" fmla="*/ 735875 w 875728"/>
                <a:gd name="connsiteY106" fmla="*/ 561703 h 796834"/>
                <a:gd name="connsiteX107" fmla="*/ 742406 w 875728"/>
                <a:gd name="connsiteY107" fmla="*/ 559526 h 796834"/>
                <a:gd name="connsiteX108" fmla="*/ 753292 w 875728"/>
                <a:gd name="connsiteY108" fmla="*/ 550817 h 796834"/>
                <a:gd name="connsiteX109" fmla="*/ 746760 w 875728"/>
                <a:gd name="connsiteY109" fmla="*/ 529046 h 796834"/>
                <a:gd name="connsiteX110" fmla="*/ 744583 w 875728"/>
                <a:gd name="connsiteY110" fmla="*/ 520337 h 796834"/>
                <a:gd name="connsiteX111" fmla="*/ 735875 w 875728"/>
                <a:gd name="connsiteY111" fmla="*/ 507274 h 796834"/>
                <a:gd name="connsiteX112" fmla="*/ 733697 w 875728"/>
                <a:gd name="connsiteY112" fmla="*/ 500743 h 796834"/>
                <a:gd name="connsiteX113" fmla="*/ 722812 w 875728"/>
                <a:gd name="connsiteY113" fmla="*/ 485503 h 796834"/>
                <a:gd name="connsiteX114" fmla="*/ 711926 w 875728"/>
                <a:gd name="connsiteY114" fmla="*/ 474617 h 796834"/>
                <a:gd name="connsiteX115" fmla="*/ 672737 w 875728"/>
                <a:gd name="connsiteY115" fmla="*/ 476794 h 796834"/>
                <a:gd name="connsiteX116" fmla="*/ 664029 w 875728"/>
                <a:gd name="connsiteY116" fmla="*/ 474617 h 796834"/>
                <a:gd name="connsiteX117" fmla="*/ 650966 w 875728"/>
                <a:gd name="connsiteY117" fmla="*/ 470263 h 796834"/>
                <a:gd name="connsiteX118" fmla="*/ 642257 w 875728"/>
                <a:gd name="connsiteY118" fmla="*/ 468086 h 796834"/>
                <a:gd name="connsiteX119" fmla="*/ 633549 w 875728"/>
                <a:gd name="connsiteY119" fmla="*/ 463732 h 796834"/>
                <a:gd name="connsiteX120" fmla="*/ 627017 w 875728"/>
                <a:gd name="connsiteY120" fmla="*/ 461554 h 796834"/>
                <a:gd name="connsiteX121" fmla="*/ 620486 w 875728"/>
                <a:gd name="connsiteY121" fmla="*/ 457200 h 796834"/>
                <a:gd name="connsiteX122" fmla="*/ 613955 w 875728"/>
                <a:gd name="connsiteY122" fmla="*/ 444137 h 796834"/>
                <a:gd name="connsiteX123" fmla="*/ 616132 w 875728"/>
                <a:gd name="connsiteY123" fmla="*/ 435429 h 796834"/>
                <a:gd name="connsiteX124" fmla="*/ 627017 w 875728"/>
                <a:gd name="connsiteY124" fmla="*/ 433252 h 796834"/>
                <a:gd name="connsiteX125" fmla="*/ 644435 w 875728"/>
                <a:gd name="connsiteY125" fmla="*/ 431074 h 796834"/>
                <a:gd name="connsiteX126" fmla="*/ 664029 w 875728"/>
                <a:gd name="connsiteY126" fmla="*/ 424543 h 796834"/>
                <a:gd name="connsiteX127" fmla="*/ 670560 w 875728"/>
                <a:gd name="connsiteY127" fmla="*/ 422366 h 796834"/>
                <a:gd name="connsiteX128" fmla="*/ 683623 w 875728"/>
                <a:gd name="connsiteY128" fmla="*/ 424543 h 796834"/>
                <a:gd name="connsiteX129" fmla="*/ 696686 w 875728"/>
                <a:gd name="connsiteY129" fmla="*/ 428897 h 796834"/>
                <a:gd name="connsiteX130" fmla="*/ 703217 w 875728"/>
                <a:gd name="connsiteY130" fmla="*/ 431074 h 796834"/>
                <a:gd name="connsiteX131" fmla="*/ 753292 w 875728"/>
                <a:gd name="connsiteY131" fmla="*/ 435429 h 796834"/>
                <a:gd name="connsiteX132" fmla="*/ 759823 w 875728"/>
                <a:gd name="connsiteY132" fmla="*/ 437606 h 796834"/>
                <a:gd name="connsiteX133" fmla="*/ 785949 w 875728"/>
                <a:gd name="connsiteY133" fmla="*/ 433252 h 796834"/>
                <a:gd name="connsiteX134" fmla="*/ 794657 w 875728"/>
                <a:gd name="connsiteY134" fmla="*/ 422366 h 796834"/>
                <a:gd name="connsiteX135" fmla="*/ 799012 w 875728"/>
                <a:gd name="connsiteY135" fmla="*/ 418012 h 796834"/>
                <a:gd name="connsiteX136" fmla="*/ 803366 w 875728"/>
                <a:gd name="connsiteY136" fmla="*/ 404949 h 796834"/>
                <a:gd name="connsiteX137" fmla="*/ 805543 w 875728"/>
                <a:gd name="connsiteY137" fmla="*/ 398417 h 796834"/>
                <a:gd name="connsiteX138" fmla="*/ 803366 w 875728"/>
                <a:gd name="connsiteY138" fmla="*/ 354874 h 796834"/>
                <a:gd name="connsiteX139" fmla="*/ 790303 w 875728"/>
                <a:gd name="connsiteY139" fmla="*/ 343989 h 796834"/>
                <a:gd name="connsiteX140" fmla="*/ 785949 w 875728"/>
                <a:gd name="connsiteY140" fmla="*/ 339634 h 796834"/>
                <a:gd name="connsiteX141" fmla="*/ 772886 w 875728"/>
                <a:gd name="connsiteY141" fmla="*/ 335280 h 796834"/>
                <a:gd name="connsiteX142" fmla="*/ 751115 w 875728"/>
                <a:gd name="connsiteY142" fmla="*/ 328749 h 796834"/>
                <a:gd name="connsiteX143" fmla="*/ 731520 w 875728"/>
                <a:gd name="connsiteY143" fmla="*/ 326572 h 796834"/>
                <a:gd name="connsiteX144" fmla="*/ 618309 w 875728"/>
                <a:gd name="connsiteY144" fmla="*/ 322217 h 796834"/>
                <a:gd name="connsiteX145" fmla="*/ 605246 w 875728"/>
                <a:gd name="connsiteY145" fmla="*/ 320040 h 796834"/>
                <a:gd name="connsiteX146" fmla="*/ 598715 w 875728"/>
                <a:gd name="connsiteY146" fmla="*/ 315686 h 796834"/>
                <a:gd name="connsiteX147" fmla="*/ 598715 w 875728"/>
                <a:gd name="connsiteY147" fmla="*/ 300446 h 796834"/>
                <a:gd name="connsiteX148" fmla="*/ 605246 w 875728"/>
                <a:gd name="connsiteY148" fmla="*/ 296092 h 796834"/>
                <a:gd name="connsiteX149" fmla="*/ 613955 w 875728"/>
                <a:gd name="connsiteY149" fmla="*/ 293914 h 796834"/>
                <a:gd name="connsiteX150" fmla="*/ 624840 w 875728"/>
                <a:gd name="connsiteY150" fmla="*/ 291737 h 796834"/>
                <a:gd name="connsiteX151" fmla="*/ 637903 w 875728"/>
                <a:gd name="connsiteY151" fmla="*/ 289560 h 796834"/>
                <a:gd name="connsiteX152" fmla="*/ 644435 w 875728"/>
                <a:gd name="connsiteY152" fmla="*/ 287383 h 796834"/>
                <a:gd name="connsiteX153" fmla="*/ 653143 w 875728"/>
                <a:gd name="connsiteY153" fmla="*/ 285206 h 796834"/>
                <a:gd name="connsiteX154" fmla="*/ 659675 w 875728"/>
                <a:gd name="connsiteY154" fmla="*/ 283029 h 796834"/>
                <a:gd name="connsiteX155" fmla="*/ 687977 w 875728"/>
                <a:gd name="connsiteY155" fmla="*/ 280852 h 796834"/>
                <a:gd name="connsiteX156" fmla="*/ 711926 w 875728"/>
                <a:gd name="connsiteY156" fmla="*/ 278674 h 796834"/>
                <a:gd name="connsiteX157" fmla="*/ 716280 w 875728"/>
                <a:gd name="connsiteY157" fmla="*/ 272143 h 796834"/>
                <a:gd name="connsiteX158" fmla="*/ 724989 w 875728"/>
                <a:gd name="connsiteY158" fmla="*/ 263434 h 796834"/>
                <a:gd name="connsiteX159" fmla="*/ 729343 w 875728"/>
                <a:gd name="connsiteY159" fmla="*/ 256903 h 796834"/>
                <a:gd name="connsiteX160" fmla="*/ 729343 w 875728"/>
                <a:gd name="connsiteY160" fmla="*/ 213360 h 796834"/>
                <a:gd name="connsiteX161" fmla="*/ 727166 w 875728"/>
                <a:gd name="connsiteY161" fmla="*/ 204652 h 796834"/>
                <a:gd name="connsiteX162" fmla="*/ 718457 w 875728"/>
                <a:gd name="connsiteY162" fmla="*/ 193766 h 796834"/>
                <a:gd name="connsiteX163" fmla="*/ 703217 w 875728"/>
                <a:gd name="connsiteY163" fmla="*/ 178526 h 796834"/>
                <a:gd name="connsiteX164" fmla="*/ 687977 w 875728"/>
                <a:gd name="connsiteY164" fmla="*/ 163286 h 796834"/>
                <a:gd name="connsiteX165" fmla="*/ 681446 w 875728"/>
                <a:gd name="connsiteY165" fmla="*/ 158932 h 796834"/>
                <a:gd name="connsiteX166" fmla="*/ 672737 w 875728"/>
                <a:gd name="connsiteY166" fmla="*/ 150223 h 796834"/>
                <a:gd name="connsiteX167" fmla="*/ 666206 w 875728"/>
                <a:gd name="connsiteY167" fmla="*/ 145869 h 796834"/>
                <a:gd name="connsiteX168" fmla="*/ 661852 w 875728"/>
                <a:gd name="connsiteY168" fmla="*/ 141514 h 796834"/>
                <a:gd name="connsiteX169" fmla="*/ 653143 w 875728"/>
                <a:gd name="connsiteY169" fmla="*/ 139337 h 796834"/>
                <a:gd name="connsiteX170" fmla="*/ 646612 w 875728"/>
                <a:gd name="connsiteY170" fmla="*/ 132806 h 796834"/>
                <a:gd name="connsiteX171" fmla="*/ 640080 w 875728"/>
                <a:gd name="connsiteY171" fmla="*/ 130629 h 796834"/>
                <a:gd name="connsiteX172" fmla="*/ 581297 w 875728"/>
                <a:gd name="connsiteY172" fmla="*/ 128452 h 796834"/>
                <a:gd name="connsiteX173" fmla="*/ 572589 w 875728"/>
                <a:gd name="connsiteY173" fmla="*/ 126274 h 796834"/>
                <a:gd name="connsiteX174" fmla="*/ 546463 w 875728"/>
                <a:gd name="connsiteY174" fmla="*/ 121920 h 796834"/>
                <a:gd name="connsiteX175" fmla="*/ 539932 w 875728"/>
                <a:gd name="connsiteY175" fmla="*/ 119743 h 796834"/>
                <a:gd name="connsiteX176" fmla="*/ 533400 w 875728"/>
                <a:gd name="connsiteY176" fmla="*/ 115389 h 796834"/>
                <a:gd name="connsiteX177" fmla="*/ 518160 w 875728"/>
                <a:gd name="connsiteY177" fmla="*/ 108857 h 796834"/>
                <a:gd name="connsiteX178" fmla="*/ 502920 w 875728"/>
                <a:gd name="connsiteY178" fmla="*/ 106680 h 796834"/>
                <a:gd name="connsiteX179" fmla="*/ 485503 w 875728"/>
                <a:gd name="connsiteY179" fmla="*/ 102326 h 796834"/>
                <a:gd name="connsiteX180" fmla="*/ 474617 w 875728"/>
                <a:gd name="connsiteY180" fmla="*/ 100149 h 796834"/>
                <a:gd name="connsiteX181" fmla="*/ 435429 w 875728"/>
                <a:gd name="connsiteY181" fmla="*/ 95794 h 796834"/>
                <a:gd name="connsiteX182" fmla="*/ 413657 w 875728"/>
                <a:gd name="connsiteY182" fmla="*/ 89263 h 796834"/>
                <a:gd name="connsiteX183" fmla="*/ 398417 w 875728"/>
                <a:gd name="connsiteY183" fmla="*/ 87086 h 796834"/>
                <a:gd name="connsiteX184" fmla="*/ 367937 w 875728"/>
                <a:gd name="connsiteY184" fmla="*/ 82732 h 796834"/>
                <a:gd name="connsiteX185" fmla="*/ 361406 w 875728"/>
                <a:gd name="connsiteY185" fmla="*/ 80554 h 796834"/>
                <a:gd name="connsiteX186" fmla="*/ 343989 w 875728"/>
                <a:gd name="connsiteY186" fmla="*/ 76200 h 796834"/>
                <a:gd name="connsiteX187" fmla="*/ 328749 w 875728"/>
                <a:gd name="connsiteY187" fmla="*/ 69669 h 796834"/>
                <a:gd name="connsiteX188" fmla="*/ 317863 w 875728"/>
                <a:gd name="connsiteY188" fmla="*/ 67492 h 796834"/>
                <a:gd name="connsiteX189" fmla="*/ 311332 w 875728"/>
                <a:gd name="connsiteY189" fmla="*/ 65314 h 796834"/>
                <a:gd name="connsiteX190" fmla="*/ 283029 w 875728"/>
                <a:gd name="connsiteY190" fmla="*/ 63137 h 796834"/>
                <a:gd name="connsiteX191" fmla="*/ 263435 w 875728"/>
                <a:gd name="connsiteY191" fmla="*/ 60960 h 796834"/>
                <a:gd name="connsiteX192" fmla="*/ 230777 w 875728"/>
                <a:gd name="connsiteY192" fmla="*/ 56606 h 796834"/>
                <a:gd name="connsiteX193" fmla="*/ 132806 w 875728"/>
                <a:gd name="connsiteY193" fmla="*/ 54429 h 796834"/>
                <a:gd name="connsiteX194" fmla="*/ 124097 w 875728"/>
                <a:gd name="connsiteY194" fmla="*/ 52252 h 796834"/>
                <a:gd name="connsiteX195" fmla="*/ 111035 w 875728"/>
                <a:gd name="connsiteY195" fmla="*/ 47897 h 796834"/>
                <a:gd name="connsiteX196" fmla="*/ 91440 w 875728"/>
                <a:gd name="connsiteY196" fmla="*/ 45720 h 796834"/>
                <a:gd name="connsiteX197" fmla="*/ 84909 w 875728"/>
                <a:gd name="connsiteY197" fmla="*/ 43543 h 796834"/>
                <a:gd name="connsiteX198" fmla="*/ 60960 w 875728"/>
                <a:gd name="connsiteY198" fmla="*/ 37012 h 796834"/>
                <a:gd name="connsiteX199" fmla="*/ 52252 w 875728"/>
                <a:gd name="connsiteY199" fmla="*/ 32657 h 796834"/>
                <a:gd name="connsiteX200" fmla="*/ 37012 w 875728"/>
                <a:gd name="connsiteY200" fmla="*/ 28303 h 796834"/>
                <a:gd name="connsiteX201" fmla="*/ 23949 w 875728"/>
                <a:gd name="connsiteY201" fmla="*/ 23949 h 796834"/>
                <a:gd name="connsiteX202" fmla="*/ 17417 w 875728"/>
                <a:gd name="connsiteY202" fmla="*/ 21772 h 796834"/>
                <a:gd name="connsiteX203" fmla="*/ 0 w 875728"/>
                <a:gd name="connsiteY203" fmla="*/ 19594 h 796834"/>
                <a:gd name="connsiteX204" fmla="*/ 13063 w 875728"/>
                <a:gd name="connsiteY204" fmla="*/ 15240 h 796834"/>
                <a:gd name="connsiteX205" fmla="*/ 19595 w 875728"/>
                <a:gd name="connsiteY205" fmla="*/ 13063 h 796834"/>
                <a:gd name="connsiteX206" fmla="*/ 26126 w 875728"/>
                <a:gd name="connsiteY206" fmla="*/ 8709 h 796834"/>
                <a:gd name="connsiteX207" fmla="*/ 39189 w 875728"/>
                <a:gd name="connsiteY207" fmla="*/ 6532 h 796834"/>
                <a:gd name="connsiteX208" fmla="*/ 45720 w 875728"/>
                <a:gd name="connsiteY208" fmla="*/ 4354 h 796834"/>
                <a:gd name="connsiteX209" fmla="*/ 45720 w 875728"/>
                <a:gd name="connsiteY209" fmla="*/ 0 h 79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875728" h="796834">
                  <a:moveTo>
                    <a:pt x="45720" y="0"/>
                  </a:moveTo>
                  <a:lnTo>
                    <a:pt x="195943" y="2177"/>
                  </a:lnTo>
                  <a:cubicBezTo>
                    <a:pt x="209023" y="2478"/>
                    <a:pt x="222064" y="3716"/>
                    <a:pt x="235132" y="4354"/>
                  </a:cubicBezTo>
                  <a:lnTo>
                    <a:pt x="285206" y="6532"/>
                  </a:lnTo>
                  <a:cubicBezTo>
                    <a:pt x="291012" y="7258"/>
                    <a:pt x="296792" y="8223"/>
                    <a:pt x="302623" y="8709"/>
                  </a:cubicBezTo>
                  <a:cubicBezTo>
                    <a:pt x="327207" y="10758"/>
                    <a:pt x="364500" y="12062"/>
                    <a:pt x="387532" y="13063"/>
                  </a:cubicBezTo>
                  <a:cubicBezTo>
                    <a:pt x="479476" y="23278"/>
                    <a:pt x="571778" y="18698"/>
                    <a:pt x="664029" y="17417"/>
                  </a:cubicBezTo>
                  <a:cubicBezTo>
                    <a:pt x="672012" y="16691"/>
                    <a:pt x="680016" y="16177"/>
                    <a:pt x="687977" y="15240"/>
                  </a:cubicBezTo>
                  <a:cubicBezTo>
                    <a:pt x="692361" y="14724"/>
                    <a:pt x="696660" y="13610"/>
                    <a:pt x="701040" y="13063"/>
                  </a:cubicBezTo>
                  <a:cubicBezTo>
                    <a:pt x="708277" y="12158"/>
                    <a:pt x="715555" y="11612"/>
                    <a:pt x="722812" y="10886"/>
                  </a:cubicBezTo>
                  <a:cubicBezTo>
                    <a:pt x="725715" y="10160"/>
                    <a:pt x="728643" y="9531"/>
                    <a:pt x="731520" y="8709"/>
                  </a:cubicBezTo>
                  <a:cubicBezTo>
                    <a:pt x="733727" y="8079"/>
                    <a:pt x="735770" y="6772"/>
                    <a:pt x="738052" y="6532"/>
                  </a:cubicBezTo>
                  <a:cubicBezTo>
                    <a:pt x="749622" y="5314"/>
                    <a:pt x="761286" y="5246"/>
                    <a:pt x="772886" y="4354"/>
                  </a:cubicBezTo>
                  <a:cubicBezTo>
                    <a:pt x="780158" y="3795"/>
                    <a:pt x="787400" y="2903"/>
                    <a:pt x="794657" y="2177"/>
                  </a:cubicBezTo>
                  <a:cubicBezTo>
                    <a:pt x="821509" y="2903"/>
                    <a:pt x="848449" y="2060"/>
                    <a:pt x="875212" y="4354"/>
                  </a:cubicBezTo>
                  <a:cubicBezTo>
                    <a:pt x="877257" y="4529"/>
                    <a:pt x="872693" y="7791"/>
                    <a:pt x="870857" y="8709"/>
                  </a:cubicBezTo>
                  <a:cubicBezTo>
                    <a:pt x="870851" y="8712"/>
                    <a:pt x="854531" y="14151"/>
                    <a:pt x="851263" y="15240"/>
                  </a:cubicBezTo>
                  <a:lnTo>
                    <a:pt x="844732" y="17417"/>
                  </a:lnTo>
                  <a:lnTo>
                    <a:pt x="838200" y="19594"/>
                  </a:lnTo>
                  <a:cubicBezTo>
                    <a:pt x="838926" y="21771"/>
                    <a:pt x="839879" y="23886"/>
                    <a:pt x="840377" y="26126"/>
                  </a:cubicBezTo>
                  <a:cubicBezTo>
                    <a:pt x="844204" y="43345"/>
                    <a:pt x="843527" y="54073"/>
                    <a:pt x="840377" y="74023"/>
                  </a:cubicBezTo>
                  <a:cubicBezTo>
                    <a:pt x="839969" y="76607"/>
                    <a:pt x="837474" y="78377"/>
                    <a:pt x="836023" y="80554"/>
                  </a:cubicBezTo>
                  <a:cubicBezTo>
                    <a:pt x="830803" y="96216"/>
                    <a:pt x="837136" y="76657"/>
                    <a:pt x="831669" y="95794"/>
                  </a:cubicBezTo>
                  <a:cubicBezTo>
                    <a:pt x="831039" y="98001"/>
                    <a:pt x="830152" y="100128"/>
                    <a:pt x="829492" y="102326"/>
                  </a:cubicBezTo>
                  <a:cubicBezTo>
                    <a:pt x="827974" y="107387"/>
                    <a:pt x="826589" y="112486"/>
                    <a:pt x="825137" y="117566"/>
                  </a:cubicBezTo>
                  <a:cubicBezTo>
                    <a:pt x="824411" y="134257"/>
                    <a:pt x="822960" y="150933"/>
                    <a:pt x="822960" y="167640"/>
                  </a:cubicBezTo>
                  <a:cubicBezTo>
                    <a:pt x="822960" y="346143"/>
                    <a:pt x="831785" y="269032"/>
                    <a:pt x="822960" y="339634"/>
                  </a:cubicBezTo>
                  <a:cubicBezTo>
                    <a:pt x="822234" y="354148"/>
                    <a:pt x="821689" y="368673"/>
                    <a:pt x="820783" y="383177"/>
                  </a:cubicBezTo>
                  <a:cubicBezTo>
                    <a:pt x="819166" y="409051"/>
                    <a:pt x="820448" y="401933"/>
                    <a:pt x="816429" y="418012"/>
                  </a:cubicBezTo>
                  <a:cubicBezTo>
                    <a:pt x="817155" y="464458"/>
                    <a:pt x="817351" y="510915"/>
                    <a:pt x="818606" y="557349"/>
                  </a:cubicBezTo>
                  <a:cubicBezTo>
                    <a:pt x="818803" y="564640"/>
                    <a:pt x="819978" y="571871"/>
                    <a:pt x="820783" y="579120"/>
                  </a:cubicBezTo>
                  <a:cubicBezTo>
                    <a:pt x="821180" y="582694"/>
                    <a:pt x="824252" y="607352"/>
                    <a:pt x="825137" y="611777"/>
                  </a:cubicBezTo>
                  <a:cubicBezTo>
                    <a:pt x="825587" y="614028"/>
                    <a:pt x="826589" y="616132"/>
                    <a:pt x="827315" y="618309"/>
                  </a:cubicBezTo>
                  <a:cubicBezTo>
                    <a:pt x="828041" y="624840"/>
                    <a:pt x="828412" y="631421"/>
                    <a:pt x="829492" y="637903"/>
                  </a:cubicBezTo>
                  <a:cubicBezTo>
                    <a:pt x="829869" y="640167"/>
                    <a:pt x="831320" y="642166"/>
                    <a:pt x="831669" y="644434"/>
                  </a:cubicBezTo>
                  <a:cubicBezTo>
                    <a:pt x="832047" y="646892"/>
                    <a:pt x="834440" y="676167"/>
                    <a:pt x="836023" y="681446"/>
                  </a:cubicBezTo>
                  <a:cubicBezTo>
                    <a:pt x="836775" y="683952"/>
                    <a:pt x="839207" y="685637"/>
                    <a:pt x="840377" y="687977"/>
                  </a:cubicBezTo>
                  <a:cubicBezTo>
                    <a:pt x="841403" y="690030"/>
                    <a:pt x="841829" y="692332"/>
                    <a:pt x="842555" y="694509"/>
                  </a:cubicBezTo>
                  <a:cubicBezTo>
                    <a:pt x="843281" y="703943"/>
                    <a:pt x="844732" y="713350"/>
                    <a:pt x="844732" y="722812"/>
                  </a:cubicBezTo>
                  <a:cubicBezTo>
                    <a:pt x="844732" y="727828"/>
                    <a:pt x="844408" y="745231"/>
                    <a:pt x="840377" y="753292"/>
                  </a:cubicBezTo>
                  <a:cubicBezTo>
                    <a:pt x="839207" y="755632"/>
                    <a:pt x="837193" y="757483"/>
                    <a:pt x="836023" y="759823"/>
                  </a:cubicBezTo>
                  <a:cubicBezTo>
                    <a:pt x="830659" y="770551"/>
                    <a:pt x="837809" y="762490"/>
                    <a:pt x="829492" y="772886"/>
                  </a:cubicBezTo>
                  <a:cubicBezTo>
                    <a:pt x="828210" y="774489"/>
                    <a:pt x="827043" y="776478"/>
                    <a:pt x="825137" y="777240"/>
                  </a:cubicBezTo>
                  <a:cubicBezTo>
                    <a:pt x="819581" y="779462"/>
                    <a:pt x="813397" y="779701"/>
                    <a:pt x="807720" y="781594"/>
                  </a:cubicBezTo>
                  <a:cubicBezTo>
                    <a:pt x="805543" y="782320"/>
                    <a:pt x="803338" y="782966"/>
                    <a:pt x="801189" y="783772"/>
                  </a:cubicBezTo>
                  <a:cubicBezTo>
                    <a:pt x="793838" y="786529"/>
                    <a:pt x="790684" y="788328"/>
                    <a:pt x="783772" y="790303"/>
                  </a:cubicBezTo>
                  <a:cubicBezTo>
                    <a:pt x="771973" y="793674"/>
                    <a:pt x="776255" y="791806"/>
                    <a:pt x="762000" y="794657"/>
                  </a:cubicBezTo>
                  <a:cubicBezTo>
                    <a:pt x="759066" y="795244"/>
                    <a:pt x="756195" y="796108"/>
                    <a:pt x="753292" y="796834"/>
                  </a:cubicBezTo>
                  <a:lnTo>
                    <a:pt x="701040" y="794657"/>
                  </a:lnTo>
                  <a:lnTo>
                    <a:pt x="618309" y="792480"/>
                  </a:lnTo>
                  <a:cubicBezTo>
                    <a:pt x="611693" y="792198"/>
                    <a:pt x="595780" y="790294"/>
                    <a:pt x="587829" y="788126"/>
                  </a:cubicBezTo>
                  <a:cubicBezTo>
                    <a:pt x="583401" y="786918"/>
                    <a:pt x="579267" y="784672"/>
                    <a:pt x="574766" y="783772"/>
                  </a:cubicBezTo>
                  <a:cubicBezTo>
                    <a:pt x="568322" y="782483"/>
                    <a:pt x="561703" y="782320"/>
                    <a:pt x="555172" y="781594"/>
                  </a:cubicBezTo>
                  <a:cubicBezTo>
                    <a:pt x="547488" y="779673"/>
                    <a:pt x="541585" y="777952"/>
                    <a:pt x="533400" y="777240"/>
                  </a:cubicBezTo>
                  <a:cubicBezTo>
                    <a:pt x="521088" y="776169"/>
                    <a:pt x="508726" y="775789"/>
                    <a:pt x="496389" y="775063"/>
                  </a:cubicBezTo>
                  <a:cubicBezTo>
                    <a:pt x="492076" y="774200"/>
                    <a:pt x="481407" y="772246"/>
                    <a:pt x="476795" y="770709"/>
                  </a:cubicBezTo>
                  <a:cubicBezTo>
                    <a:pt x="476651" y="770661"/>
                    <a:pt x="462057" y="764560"/>
                    <a:pt x="459377" y="764177"/>
                  </a:cubicBezTo>
                  <a:cubicBezTo>
                    <a:pt x="451442" y="763043"/>
                    <a:pt x="443412" y="762726"/>
                    <a:pt x="435429" y="762000"/>
                  </a:cubicBezTo>
                  <a:cubicBezTo>
                    <a:pt x="183671" y="766750"/>
                    <a:pt x="425135" y="760441"/>
                    <a:pt x="252549" y="768532"/>
                  </a:cubicBezTo>
                  <a:cubicBezTo>
                    <a:pt x="228616" y="769654"/>
                    <a:pt x="204646" y="769822"/>
                    <a:pt x="180703" y="770709"/>
                  </a:cubicBezTo>
                  <a:cubicBezTo>
                    <a:pt x="147957" y="771922"/>
                    <a:pt x="115296" y="773622"/>
                    <a:pt x="82732" y="777240"/>
                  </a:cubicBezTo>
                  <a:cubicBezTo>
                    <a:pt x="76926" y="776514"/>
                    <a:pt x="70747" y="777236"/>
                    <a:pt x="65315" y="775063"/>
                  </a:cubicBezTo>
                  <a:cubicBezTo>
                    <a:pt x="60896" y="773295"/>
                    <a:pt x="59072" y="765161"/>
                    <a:pt x="63137" y="762000"/>
                  </a:cubicBezTo>
                  <a:cubicBezTo>
                    <a:pt x="73896" y="753632"/>
                    <a:pt x="79872" y="753429"/>
                    <a:pt x="91440" y="751114"/>
                  </a:cubicBezTo>
                  <a:cubicBezTo>
                    <a:pt x="93617" y="749663"/>
                    <a:pt x="95632" y="747930"/>
                    <a:pt x="97972" y="746760"/>
                  </a:cubicBezTo>
                  <a:cubicBezTo>
                    <a:pt x="100025" y="745734"/>
                    <a:pt x="102289" y="745187"/>
                    <a:pt x="104503" y="744583"/>
                  </a:cubicBezTo>
                  <a:cubicBezTo>
                    <a:pt x="104543" y="744572"/>
                    <a:pt x="126255" y="739146"/>
                    <a:pt x="130629" y="738052"/>
                  </a:cubicBezTo>
                  <a:cubicBezTo>
                    <a:pt x="133532" y="737326"/>
                    <a:pt x="136498" y="736820"/>
                    <a:pt x="139337" y="735874"/>
                  </a:cubicBezTo>
                  <a:cubicBezTo>
                    <a:pt x="143691" y="734423"/>
                    <a:pt x="147873" y="732275"/>
                    <a:pt x="152400" y="731520"/>
                  </a:cubicBezTo>
                  <a:cubicBezTo>
                    <a:pt x="156754" y="730794"/>
                    <a:pt x="161134" y="730209"/>
                    <a:pt x="165463" y="729343"/>
                  </a:cubicBezTo>
                  <a:cubicBezTo>
                    <a:pt x="168397" y="728756"/>
                    <a:pt x="171203" y="727537"/>
                    <a:pt x="174172" y="727166"/>
                  </a:cubicBezTo>
                  <a:cubicBezTo>
                    <a:pt x="197819" y="724210"/>
                    <a:pt x="203070" y="726472"/>
                    <a:pt x="226423" y="720634"/>
                  </a:cubicBezTo>
                  <a:cubicBezTo>
                    <a:pt x="232229" y="719183"/>
                    <a:pt x="237988" y="717534"/>
                    <a:pt x="243840" y="716280"/>
                  </a:cubicBezTo>
                  <a:cubicBezTo>
                    <a:pt x="257571" y="713338"/>
                    <a:pt x="254169" y="715359"/>
                    <a:pt x="265612" y="711926"/>
                  </a:cubicBezTo>
                  <a:cubicBezTo>
                    <a:pt x="270008" y="710607"/>
                    <a:pt x="274570" y="709625"/>
                    <a:pt x="278675" y="707572"/>
                  </a:cubicBezTo>
                  <a:cubicBezTo>
                    <a:pt x="282191" y="705813"/>
                    <a:pt x="289427" y="701681"/>
                    <a:pt x="293915" y="701040"/>
                  </a:cubicBezTo>
                  <a:cubicBezTo>
                    <a:pt x="301850" y="699906"/>
                    <a:pt x="309880" y="699589"/>
                    <a:pt x="317863" y="698863"/>
                  </a:cubicBezTo>
                  <a:cubicBezTo>
                    <a:pt x="321492" y="698137"/>
                    <a:pt x="325159" y="697583"/>
                    <a:pt x="328749" y="696686"/>
                  </a:cubicBezTo>
                  <a:cubicBezTo>
                    <a:pt x="332519" y="695744"/>
                    <a:pt x="344166" y="691154"/>
                    <a:pt x="346166" y="690154"/>
                  </a:cubicBezTo>
                  <a:cubicBezTo>
                    <a:pt x="360146" y="683163"/>
                    <a:pt x="343998" y="687472"/>
                    <a:pt x="363583" y="681446"/>
                  </a:cubicBezTo>
                  <a:cubicBezTo>
                    <a:pt x="369303" y="679686"/>
                    <a:pt x="375323" y="678985"/>
                    <a:pt x="381000" y="677092"/>
                  </a:cubicBezTo>
                  <a:cubicBezTo>
                    <a:pt x="383177" y="676366"/>
                    <a:pt x="385325" y="675545"/>
                    <a:pt x="387532" y="674914"/>
                  </a:cubicBezTo>
                  <a:cubicBezTo>
                    <a:pt x="390409" y="674092"/>
                    <a:pt x="393478" y="673888"/>
                    <a:pt x="396240" y="672737"/>
                  </a:cubicBezTo>
                  <a:cubicBezTo>
                    <a:pt x="402232" y="670241"/>
                    <a:pt x="407292" y="665302"/>
                    <a:pt x="413657" y="664029"/>
                  </a:cubicBezTo>
                  <a:cubicBezTo>
                    <a:pt x="417286" y="663303"/>
                    <a:pt x="420937" y="662684"/>
                    <a:pt x="424543" y="661852"/>
                  </a:cubicBezTo>
                  <a:cubicBezTo>
                    <a:pt x="430374" y="660506"/>
                    <a:pt x="436036" y="658343"/>
                    <a:pt x="441960" y="657497"/>
                  </a:cubicBezTo>
                  <a:cubicBezTo>
                    <a:pt x="447040" y="656771"/>
                    <a:pt x="452151" y="656238"/>
                    <a:pt x="457200" y="655320"/>
                  </a:cubicBezTo>
                  <a:cubicBezTo>
                    <a:pt x="460144" y="654785"/>
                    <a:pt x="462947" y="653566"/>
                    <a:pt x="465909" y="653143"/>
                  </a:cubicBezTo>
                  <a:cubicBezTo>
                    <a:pt x="473129" y="652112"/>
                    <a:pt x="480423" y="651692"/>
                    <a:pt x="487680" y="650966"/>
                  </a:cubicBezTo>
                  <a:cubicBezTo>
                    <a:pt x="490583" y="649515"/>
                    <a:pt x="493310" y="647638"/>
                    <a:pt x="496389" y="646612"/>
                  </a:cubicBezTo>
                  <a:cubicBezTo>
                    <a:pt x="499900" y="645442"/>
                    <a:pt x="503663" y="645237"/>
                    <a:pt x="507275" y="644434"/>
                  </a:cubicBezTo>
                  <a:cubicBezTo>
                    <a:pt x="510196" y="643785"/>
                    <a:pt x="513062" y="642906"/>
                    <a:pt x="515983" y="642257"/>
                  </a:cubicBezTo>
                  <a:cubicBezTo>
                    <a:pt x="525110" y="640229"/>
                    <a:pt x="530481" y="639478"/>
                    <a:pt x="539932" y="637903"/>
                  </a:cubicBezTo>
                  <a:cubicBezTo>
                    <a:pt x="550282" y="631003"/>
                    <a:pt x="543982" y="634376"/>
                    <a:pt x="559526" y="629194"/>
                  </a:cubicBezTo>
                  <a:lnTo>
                    <a:pt x="566057" y="627017"/>
                  </a:lnTo>
                  <a:cubicBezTo>
                    <a:pt x="573820" y="619256"/>
                    <a:pt x="566817" y="625340"/>
                    <a:pt x="579120" y="618309"/>
                  </a:cubicBezTo>
                  <a:cubicBezTo>
                    <a:pt x="591207" y="611402"/>
                    <a:pt x="580119" y="615632"/>
                    <a:pt x="596537" y="607423"/>
                  </a:cubicBezTo>
                  <a:cubicBezTo>
                    <a:pt x="598590" y="606397"/>
                    <a:pt x="600892" y="605972"/>
                    <a:pt x="603069" y="605246"/>
                  </a:cubicBezTo>
                  <a:cubicBezTo>
                    <a:pt x="615449" y="592864"/>
                    <a:pt x="603529" y="602838"/>
                    <a:pt x="616132" y="596537"/>
                  </a:cubicBezTo>
                  <a:cubicBezTo>
                    <a:pt x="619917" y="594645"/>
                    <a:pt x="623150" y="591724"/>
                    <a:pt x="627017" y="590006"/>
                  </a:cubicBezTo>
                  <a:cubicBezTo>
                    <a:pt x="630122" y="588626"/>
                    <a:pt x="644162" y="586320"/>
                    <a:pt x="646612" y="585652"/>
                  </a:cubicBezTo>
                  <a:cubicBezTo>
                    <a:pt x="673608" y="578289"/>
                    <a:pt x="643963" y="582868"/>
                    <a:pt x="681446" y="579120"/>
                  </a:cubicBezTo>
                  <a:cubicBezTo>
                    <a:pt x="683623" y="578394"/>
                    <a:pt x="685771" y="577573"/>
                    <a:pt x="687977" y="576943"/>
                  </a:cubicBezTo>
                  <a:cubicBezTo>
                    <a:pt x="690854" y="576121"/>
                    <a:pt x="693884" y="575817"/>
                    <a:pt x="696686" y="574766"/>
                  </a:cubicBezTo>
                  <a:cubicBezTo>
                    <a:pt x="699725" y="573627"/>
                    <a:pt x="702264" y="571266"/>
                    <a:pt x="705395" y="570412"/>
                  </a:cubicBezTo>
                  <a:cubicBezTo>
                    <a:pt x="710346" y="569062"/>
                    <a:pt x="715555" y="568960"/>
                    <a:pt x="720635" y="568234"/>
                  </a:cubicBezTo>
                  <a:cubicBezTo>
                    <a:pt x="735951" y="563129"/>
                    <a:pt x="717043" y="569773"/>
                    <a:pt x="735875" y="561703"/>
                  </a:cubicBezTo>
                  <a:cubicBezTo>
                    <a:pt x="737984" y="560799"/>
                    <a:pt x="740354" y="560552"/>
                    <a:pt x="742406" y="559526"/>
                  </a:cubicBezTo>
                  <a:cubicBezTo>
                    <a:pt x="747899" y="556780"/>
                    <a:pt x="749242" y="554867"/>
                    <a:pt x="753292" y="550817"/>
                  </a:cubicBezTo>
                  <a:cubicBezTo>
                    <a:pt x="748859" y="524220"/>
                    <a:pt x="754356" y="549299"/>
                    <a:pt x="746760" y="529046"/>
                  </a:cubicBezTo>
                  <a:cubicBezTo>
                    <a:pt x="745709" y="526244"/>
                    <a:pt x="745634" y="523139"/>
                    <a:pt x="744583" y="520337"/>
                  </a:cubicBezTo>
                  <a:cubicBezTo>
                    <a:pt x="741420" y="511903"/>
                    <a:pt x="741189" y="512589"/>
                    <a:pt x="735875" y="507274"/>
                  </a:cubicBezTo>
                  <a:cubicBezTo>
                    <a:pt x="735149" y="505097"/>
                    <a:pt x="734723" y="502796"/>
                    <a:pt x="733697" y="500743"/>
                  </a:cubicBezTo>
                  <a:cubicBezTo>
                    <a:pt x="731395" y="496140"/>
                    <a:pt x="725276" y="489445"/>
                    <a:pt x="722812" y="485503"/>
                  </a:cubicBezTo>
                  <a:cubicBezTo>
                    <a:pt x="715732" y="474175"/>
                    <a:pt x="722737" y="478221"/>
                    <a:pt x="711926" y="474617"/>
                  </a:cubicBezTo>
                  <a:cubicBezTo>
                    <a:pt x="690573" y="481736"/>
                    <a:pt x="703437" y="479353"/>
                    <a:pt x="672737" y="476794"/>
                  </a:cubicBezTo>
                  <a:cubicBezTo>
                    <a:pt x="669834" y="476068"/>
                    <a:pt x="666895" y="475477"/>
                    <a:pt x="664029" y="474617"/>
                  </a:cubicBezTo>
                  <a:cubicBezTo>
                    <a:pt x="659633" y="473298"/>
                    <a:pt x="655419" y="471376"/>
                    <a:pt x="650966" y="470263"/>
                  </a:cubicBezTo>
                  <a:lnTo>
                    <a:pt x="642257" y="468086"/>
                  </a:lnTo>
                  <a:cubicBezTo>
                    <a:pt x="639354" y="466635"/>
                    <a:pt x="636532" y="465010"/>
                    <a:pt x="633549" y="463732"/>
                  </a:cubicBezTo>
                  <a:cubicBezTo>
                    <a:pt x="631439" y="462828"/>
                    <a:pt x="629070" y="462580"/>
                    <a:pt x="627017" y="461554"/>
                  </a:cubicBezTo>
                  <a:cubicBezTo>
                    <a:pt x="624677" y="460384"/>
                    <a:pt x="622663" y="458651"/>
                    <a:pt x="620486" y="457200"/>
                  </a:cubicBezTo>
                  <a:cubicBezTo>
                    <a:pt x="618284" y="453897"/>
                    <a:pt x="613955" y="448645"/>
                    <a:pt x="613955" y="444137"/>
                  </a:cubicBezTo>
                  <a:cubicBezTo>
                    <a:pt x="613955" y="441145"/>
                    <a:pt x="613833" y="437344"/>
                    <a:pt x="616132" y="435429"/>
                  </a:cubicBezTo>
                  <a:cubicBezTo>
                    <a:pt x="618975" y="433060"/>
                    <a:pt x="623360" y="433815"/>
                    <a:pt x="627017" y="433252"/>
                  </a:cubicBezTo>
                  <a:cubicBezTo>
                    <a:pt x="632800" y="432362"/>
                    <a:pt x="638629" y="431800"/>
                    <a:pt x="644435" y="431074"/>
                  </a:cubicBezTo>
                  <a:lnTo>
                    <a:pt x="664029" y="424543"/>
                  </a:lnTo>
                  <a:lnTo>
                    <a:pt x="670560" y="422366"/>
                  </a:lnTo>
                  <a:cubicBezTo>
                    <a:pt x="674914" y="423092"/>
                    <a:pt x="679340" y="423472"/>
                    <a:pt x="683623" y="424543"/>
                  </a:cubicBezTo>
                  <a:cubicBezTo>
                    <a:pt x="688076" y="425656"/>
                    <a:pt x="692332" y="427446"/>
                    <a:pt x="696686" y="428897"/>
                  </a:cubicBezTo>
                  <a:cubicBezTo>
                    <a:pt x="698863" y="429623"/>
                    <a:pt x="700945" y="430749"/>
                    <a:pt x="703217" y="431074"/>
                  </a:cubicBezTo>
                  <a:cubicBezTo>
                    <a:pt x="729974" y="434898"/>
                    <a:pt x="713335" y="432932"/>
                    <a:pt x="753292" y="435429"/>
                  </a:cubicBezTo>
                  <a:cubicBezTo>
                    <a:pt x="755469" y="436155"/>
                    <a:pt x="757528" y="437606"/>
                    <a:pt x="759823" y="437606"/>
                  </a:cubicBezTo>
                  <a:cubicBezTo>
                    <a:pt x="774406" y="437606"/>
                    <a:pt x="775729" y="436658"/>
                    <a:pt x="785949" y="433252"/>
                  </a:cubicBezTo>
                  <a:cubicBezTo>
                    <a:pt x="796471" y="422727"/>
                    <a:pt x="783660" y="436110"/>
                    <a:pt x="794657" y="422366"/>
                  </a:cubicBezTo>
                  <a:cubicBezTo>
                    <a:pt x="795939" y="420763"/>
                    <a:pt x="797560" y="419463"/>
                    <a:pt x="799012" y="418012"/>
                  </a:cubicBezTo>
                  <a:lnTo>
                    <a:pt x="803366" y="404949"/>
                  </a:lnTo>
                  <a:lnTo>
                    <a:pt x="805543" y="398417"/>
                  </a:lnTo>
                  <a:cubicBezTo>
                    <a:pt x="804817" y="383903"/>
                    <a:pt x="805856" y="369192"/>
                    <a:pt x="803366" y="354874"/>
                  </a:cubicBezTo>
                  <a:cubicBezTo>
                    <a:pt x="802739" y="351268"/>
                    <a:pt x="792806" y="345992"/>
                    <a:pt x="790303" y="343989"/>
                  </a:cubicBezTo>
                  <a:cubicBezTo>
                    <a:pt x="788700" y="342707"/>
                    <a:pt x="787785" y="340552"/>
                    <a:pt x="785949" y="339634"/>
                  </a:cubicBezTo>
                  <a:cubicBezTo>
                    <a:pt x="781844" y="337581"/>
                    <a:pt x="777240" y="336731"/>
                    <a:pt x="772886" y="335280"/>
                  </a:cubicBezTo>
                  <a:cubicBezTo>
                    <a:pt x="765840" y="332932"/>
                    <a:pt x="758512" y="329887"/>
                    <a:pt x="751115" y="328749"/>
                  </a:cubicBezTo>
                  <a:cubicBezTo>
                    <a:pt x="744620" y="327750"/>
                    <a:pt x="738052" y="327298"/>
                    <a:pt x="731520" y="326572"/>
                  </a:cubicBezTo>
                  <a:cubicBezTo>
                    <a:pt x="688309" y="315764"/>
                    <a:pt x="733977" y="326501"/>
                    <a:pt x="618309" y="322217"/>
                  </a:cubicBezTo>
                  <a:cubicBezTo>
                    <a:pt x="613898" y="322054"/>
                    <a:pt x="609600" y="320766"/>
                    <a:pt x="605246" y="320040"/>
                  </a:cubicBezTo>
                  <a:cubicBezTo>
                    <a:pt x="603069" y="318589"/>
                    <a:pt x="600349" y="317729"/>
                    <a:pt x="598715" y="315686"/>
                  </a:cubicBezTo>
                  <a:cubicBezTo>
                    <a:pt x="595509" y="311679"/>
                    <a:pt x="596086" y="304389"/>
                    <a:pt x="598715" y="300446"/>
                  </a:cubicBezTo>
                  <a:cubicBezTo>
                    <a:pt x="600166" y="298269"/>
                    <a:pt x="602841" y="297123"/>
                    <a:pt x="605246" y="296092"/>
                  </a:cubicBezTo>
                  <a:cubicBezTo>
                    <a:pt x="607996" y="294913"/>
                    <a:pt x="611034" y="294563"/>
                    <a:pt x="613955" y="293914"/>
                  </a:cubicBezTo>
                  <a:cubicBezTo>
                    <a:pt x="617567" y="293111"/>
                    <a:pt x="621199" y="292399"/>
                    <a:pt x="624840" y="291737"/>
                  </a:cubicBezTo>
                  <a:cubicBezTo>
                    <a:pt x="629183" y="290947"/>
                    <a:pt x="633594" y="290518"/>
                    <a:pt x="637903" y="289560"/>
                  </a:cubicBezTo>
                  <a:cubicBezTo>
                    <a:pt x="640143" y="289062"/>
                    <a:pt x="642228" y="288013"/>
                    <a:pt x="644435" y="287383"/>
                  </a:cubicBezTo>
                  <a:cubicBezTo>
                    <a:pt x="647312" y="286561"/>
                    <a:pt x="650266" y="286028"/>
                    <a:pt x="653143" y="285206"/>
                  </a:cubicBezTo>
                  <a:cubicBezTo>
                    <a:pt x="655350" y="284576"/>
                    <a:pt x="657398" y="283314"/>
                    <a:pt x="659675" y="283029"/>
                  </a:cubicBezTo>
                  <a:cubicBezTo>
                    <a:pt x="669064" y="281855"/>
                    <a:pt x="678548" y="281638"/>
                    <a:pt x="687977" y="280852"/>
                  </a:cubicBezTo>
                  <a:lnTo>
                    <a:pt x="711926" y="278674"/>
                  </a:lnTo>
                  <a:cubicBezTo>
                    <a:pt x="713377" y="276497"/>
                    <a:pt x="714577" y="274130"/>
                    <a:pt x="716280" y="272143"/>
                  </a:cubicBezTo>
                  <a:cubicBezTo>
                    <a:pt x="718952" y="269026"/>
                    <a:pt x="722712" y="266850"/>
                    <a:pt x="724989" y="263434"/>
                  </a:cubicBezTo>
                  <a:lnTo>
                    <a:pt x="729343" y="256903"/>
                  </a:lnTo>
                  <a:cubicBezTo>
                    <a:pt x="733348" y="236878"/>
                    <a:pt x="732685" y="245113"/>
                    <a:pt x="729343" y="213360"/>
                  </a:cubicBezTo>
                  <a:cubicBezTo>
                    <a:pt x="729030" y="210384"/>
                    <a:pt x="728345" y="207402"/>
                    <a:pt x="727166" y="204652"/>
                  </a:cubicBezTo>
                  <a:cubicBezTo>
                    <a:pt x="723611" y="196357"/>
                    <a:pt x="723142" y="200013"/>
                    <a:pt x="718457" y="193766"/>
                  </a:cubicBezTo>
                  <a:cubicBezTo>
                    <a:pt x="706811" y="178238"/>
                    <a:pt x="715444" y="182601"/>
                    <a:pt x="703217" y="178526"/>
                  </a:cubicBezTo>
                  <a:cubicBezTo>
                    <a:pt x="699385" y="167029"/>
                    <a:pt x="702950" y="173267"/>
                    <a:pt x="687977" y="163286"/>
                  </a:cubicBezTo>
                  <a:cubicBezTo>
                    <a:pt x="685800" y="161835"/>
                    <a:pt x="683296" y="160782"/>
                    <a:pt x="681446" y="158932"/>
                  </a:cubicBezTo>
                  <a:cubicBezTo>
                    <a:pt x="678543" y="156029"/>
                    <a:pt x="676153" y="152500"/>
                    <a:pt x="672737" y="150223"/>
                  </a:cubicBezTo>
                  <a:cubicBezTo>
                    <a:pt x="670560" y="148772"/>
                    <a:pt x="668249" y="147504"/>
                    <a:pt x="666206" y="145869"/>
                  </a:cubicBezTo>
                  <a:cubicBezTo>
                    <a:pt x="664603" y="144587"/>
                    <a:pt x="663688" y="142432"/>
                    <a:pt x="661852" y="141514"/>
                  </a:cubicBezTo>
                  <a:cubicBezTo>
                    <a:pt x="659176" y="140176"/>
                    <a:pt x="656046" y="140063"/>
                    <a:pt x="653143" y="139337"/>
                  </a:cubicBezTo>
                  <a:cubicBezTo>
                    <a:pt x="650966" y="137160"/>
                    <a:pt x="649174" y="134514"/>
                    <a:pt x="646612" y="132806"/>
                  </a:cubicBezTo>
                  <a:cubicBezTo>
                    <a:pt x="644702" y="131533"/>
                    <a:pt x="642370" y="130782"/>
                    <a:pt x="640080" y="130629"/>
                  </a:cubicBezTo>
                  <a:cubicBezTo>
                    <a:pt x="620516" y="129325"/>
                    <a:pt x="600891" y="129178"/>
                    <a:pt x="581297" y="128452"/>
                  </a:cubicBezTo>
                  <a:cubicBezTo>
                    <a:pt x="578394" y="127726"/>
                    <a:pt x="575530" y="126825"/>
                    <a:pt x="572589" y="126274"/>
                  </a:cubicBezTo>
                  <a:cubicBezTo>
                    <a:pt x="563911" y="124647"/>
                    <a:pt x="546463" y="121920"/>
                    <a:pt x="546463" y="121920"/>
                  </a:cubicBezTo>
                  <a:cubicBezTo>
                    <a:pt x="544286" y="121194"/>
                    <a:pt x="541985" y="120769"/>
                    <a:pt x="539932" y="119743"/>
                  </a:cubicBezTo>
                  <a:cubicBezTo>
                    <a:pt x="537592" y="118573"/>
                    <a:pt x="535672" y="116687"/>
                    <a:pt x="533400" y="115389"/>
                  </a:cubicBezTo>
                  <a:cubicBezTo>
                    <a:pt x="529583" y="113208"/>
                    <a:pt x="522861" y="109797"/>
                    <a:pt x="518160" y="108857"/>
                  </a:cubicBezTo>
                  <a:cubicBezTo>
                    <a:pt x="513128" y="107851"/>
                    <a:pt x="507982" y="107524"/>
                    <a:pt x="502920" y="106680"/>
                  </a:cubicBezTo>
                  <a:cubicBezTo>
                    <a:pt x="478851" y="102669"/>
                    <a:pt x="502327" y="106532"/>
                    <a:pt x="485503" y="102326"/>
                  </a:cubicBezTo>
                  <a:cubicBezTo>
                    <a:pt x="481913" y="101429"/>
                    <a:pt x="478267" y="100757"/>
                    <a:pt x="474617" y="100149"/>
                  </a:cubicBezTo>
                  <a:cubicBezTo>
                    <a:pt x="458729" y="97501"/>
                    <a:pt x="453104" y="97402"/>
                    <a:pt x="435429" y="95794"/>
                  </a:cubicBezTo>
                  <a:cubicBezTo>
                    <a:pt x="428611" y="93521"/>
                    <a:pt x="420897" y="90579"/>
                    <a:pt x="413657" y="89263"/>
                  </a:cubicBezTo>
                  <a:cubicBezTo>
                    <a:pt x="408608" y="88345"/>
                    <a:pt x="403479" y="87930"/>
                    <a:pt x="398417" y="87086"/>
                  </a:cubicBezTo>
                  <a:cubicBezTo>
                    <a:pt x="370689" y="82465"/>
                    <a:pt x="409678" y="87369"/>
                    <a:pt x="367937" y="82732"/>
                  </a:cubicBezTo>
                  <a:cubicBezTo>
                    <a:pt x="365760" y="82006"/>
                    <a:pt x="363620" y="81158"/>
                    <a:pt x="361406" y="80554"/>
                  </a:cubicBezTo>
                  <a:cubicBezTo>
                    <a:pt x="355633" y="78979"/>
                    <a:pt x="349342" y="78876"/>
                    <a:pt x="343989" y="76200"/>
                  </a:cubicBezTo>
                  <a:cubicBezTo>
                    <a:pt x="337760" y="73086"/>
                    <a:pt x="335155" y="71270"/>
                    <a:pt x="328749" y="69669"/>
                  </a:cubicBezTo>
                  <a:cubicBezTo>
                    <a:pt x="325159" y="68772"/>
                    <a:pt x="321453" y="68390"/>
                    <a:pt x="317863" y="67492"/>
                  </a:cubicBezTo>
                  <a:cubicBezTo>
                    <a:pt x="315637" y="66935"/>
                    <a:pt x="313609" y="65599"/>
                    <a:pt x="311332" y="65314"/>
                  </a:cubicBezTo>
                  <a:cubicBezTo>
                    <a:pt x="301943" y="64140"/>
                    <a:pt x="292452" y="63994"/>
                    <a:pt x="283029" y="63137"/>
                  </a:cubicBezTo>
                  <a:cubicBezTo>
                    <a:pt x="276484" y="62542"/>
                    <a:pt x="269956" y="61775"/>
                    <a:pt x="263435" y="60960"/>
                  </a:cubicBezTo>
                  <a:cubicBezTo>
                    <a:pt x="257839" y="60261"/>
                    <a:pt x="235686" y="56791"/>
                    <a:pt x="230777" y="56606"/>
                  </a:cubicBezTo>
                  <a:cubicBezTo>
                    <a:pt x="198135" y="55374"/>
                    <a:pt x="165463" y="55155"/>
                    <a:pt x="132806" y="54429"/>
                  </a:cubicBezTo>
                  <a:cubicBezTo>
                    <a:pt x="129903" y="53703"/>
                    <a:pt x="126963" y="53112"/>
                    <a:pt x="124097" y="52252"/>
                  </a:cubicBezTo>
                  <a:cubicBezTo>
                    <a:pt x="119701" y="50933"/>
                    <a:pt x="115597" y="48404"/>
                    <a:pt x="111035" y="47897"/>
                  </a:cubicBezTo>
                  <a:lnTo>
                    <a:pt x="91440" y="45720"/>
                  </a:lnTo>
                  <a:cubicBezTo>
                    <a:pt x="89263" y="44994"/>
                    <a:pt x="87135" y="44100"/>
                    <a:pt x="84909" y="43543"/>
                  </a:cubicBezTo>
                  <a:cubicBezTo>
                    <a:pt x="75357" y="41155"/>
                    <a:pt x="70296" y="41681"/>
                    <a:pt x="60960" y="37012"/>
                  </a:cubicBezTo>
                  <a:cubicBezTo>
                    <a:pt x="58057" y="35560"/>
                    <a:pt x="55235" y="33936"/>
                    <a:pt x="52252" y="32657"/>
                  </a:cubicBezTo>
                  <a:cubicBezTo>
                    <a:pt x="46567" y="30220"/>
                    <a:pt x="43142" y="30142"/>
                    <a:pt x="37012" y="28303"/>
                  </a:cubicBezTo>
                  <a:cubicBezTo>
                    <a:pt x="32616" y="26984"/>
                    <a:pt x="28303" y="25400"/>
                    <a:pt x="23949" y="23949"/>
                  </a:cubicBezTo>
                  <a:cubicBezTo>
                    <a:pt x="21772" y="23223"/>
                    <a:pt x="19694" y="22057"/>
                    <a:pt x="17417" y="21772"/>
                  </a:cubicBezTo>
                  <a:lnTo>
                    <a:pt x="0" y="19594"/>
                  </a:lnTo>
                  <a:lnTo>
                    <a:pt x="13063" y="15240"/>
                  </a:lnTo>
                  <a:lnTo>
                    <a:pt x="19595" y="13063"/>
                  </a:lnTo>
                  <a:cubicBezTo>
                    <a:pt x="21772" y="11612"/>
                    <a:pt x="23644" y="9536"/>
                    <a:pt x="26126" y="8709"/>
                  </a:cubicBezTo>
                  <a:cubicBezTo>
                    <a:pt x="30314" y="7313"/>
                    <a:pt x="34880" y="7490"/>
                    <a:pt x="39189" y="6532"/>
                  </a:cubicBezTo>
                  <a:cubicBezTo>
                    <a:pt x="41429" y="6034"/>
                    <a:pt x="43543" y="5080"/>
                    <a:pt x="45720" y="4354"/>
                  </a:cubicBezTo>
                  <a:cubicBezTo>
                    <a:pt x="53791" y="7045"/>
                    <a:pt x="20683" y="363"/>
                    <a:pt x="4572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ko-KR" altLang="en-US" sz="700" b="1"/>
            </a:p>
          </p:txBody>
        </p:sp>
        <p:sp>
          <p:nvSpPr>
            <p:cNvPr id="33" name="타원 32"/>
            <p:cNvSpPr/>
            <p:nvPr/>
          </p:nvSpPr>
          <p:spPr bwMode="auto">
            <a:xfrm>
              <a:off x="7702707" y="3721596"/>
              <a:ext cx="1693829" cy="1800200"/>
            </a:xfrm>
            <a:prstGeom prst="ellipse">
              <a:avLst/>
            </a:prstGeom>
            <a:solidFill>
              <a:srgbClr val="FF0000">
                <a:alpha val="16863"/>
              </a:srgbClr>
            </a:solidFill>
            <a:ln w="19050" cap="flat" cmpd="sng" algn="ctr">
              <a:solidFill>
                <a:srgbClr val="FF0000"/>
              </a:solidFill>
              <a:prstDash val="lgDashDot"/>
            </a:ln>
            <a:effectLst/>
          </p:spPr>
          <p:txBody>
            <a:bodyPr rtlCol="0" anchor="ctr"/>
            <a:lstStyle/>
            <a:p>
              <a:pPr algn="ctr"/>
              <a:endParaRPr lang="ko-KR" altLang="en-US" sz="700" b="1"/>
            </a:p>
          </p:txBody>
        </p:sp>
      </p:grpSp>
      <p:sp>
        <p:nvSpPr>
          <p:cNvPr id="34" name="타원 33"/>
          <p:cNvSpPr/>
          <p:nvPr/>
        </p:nvSpPr>
        <p:spPr bwMode="auto">
          <a:xfrm>
            <a:off x="5768553" y="3916382"/>
            <a:ext cx="576064" cy="373920"/>
          </a:xfrm>
          <a:prstGeom prst="ellipse">
            <a:avLst/>
          </a:prstGeom>
          <a:solidFill>
            <a:srgbClr val="FF0000">
              <a:alpha val="16863"/>
            </a:srgbClr>
          </a:solidFill>
          <a:ln w="19050" cap="flat" cmpd="sng" algn="ctr">
            <a:solidFill>
              <a:srgbClr val="FF0000"/>
            </a:solidFill>
            <a:prstDash val="lgDashDot"/>
          </a:ln>
          <a:effectLst/>
        </p:spPr>
        <p:txBody>
          <a:bodyPr rtlCol="0" anchor="ctr"/>
          <a:lstStyle/>
          <a:p>
            <a:pPr algn="ctr"/>
            <a:endParaRPr lang="ko-KR" altLang="en-US" sz="700" b="1"/>
          </a:p>
        </p:txBody>
      </p:sp>
      <p:cxnSp>
        <p:nvCxnSpPr>
          <p:cNvPr id="35" name="직선 화살표 연결선 34"/>
          <p:cNvCxnSpPr/>
          <p:nvPr/>
        </p:nvCxnSpPr>
        <p:spPr>
          <a:xfrm>
            <a:off x="6209062" y="4114448"/>
            <a:ext cx="564332" cy="1540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/>
          <p:cNvSpPr/>
          <p:nvPr/>
        </p:nvSpPr>
        <p:spPr bwMode="auto">
          <a:xfrm>
            <a:off x="2765108" y="5192514"/>
            <a:ext cx="1800200" cy="186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105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“O”</a:t>
            </a:r>
            <a:r>
              <a:rPr lang="ko-KR" altLang="en-US" sz="105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링 스폰지 차단 </a:t>
            </a:r>
          </a:p>
        </p:txBody>
      </p:sp>
      <p:sp>
        <p:nvSpPr>
          <p:cNvPr id="37" name="직사각형 36"/>
          <p:cNvSpPr/>
          <p:nvPr/>
        </p:nvSpPr>
        <p:spPr bwMode="auto">
          <a:xfrm>
            <a:off x="6690934" y="5151671"/>
            <a:ext cx="1800200" cy="186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105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1050" b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솔</a:t>
            </a:r>
            <a:r>
              <a:rPr lang="en-US" altLang="ko-KR" sz="105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”</a:t>
            </a:r>
            <a:r>
              <a:rPr lang="ko-KR" altLang="en-US" sz="1050" b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스폰지 차단 </a:t>
            </a:r>
            <a:endParaRPr lang="ko-KR" altLang="en-US" sz="105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8" name="직사각형 37"/>
          <p:cNvSpPr/>
          <p:nvPr/>
        </p:nvSpPr>
        <p:spPr bwMode="auto">
          <a:xfrm>
            <a:off x="204911" y="1777380"/>
            <a:ext cx="2854921" cy="45957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/>
              <a:t>기존 </a:t>
            </a:r>
            <a:r>
              <a:rPr lang="ko-KR" altLang="en-US" sz="1400" b="1" dirty="0" smtClean="0"/>
              <a:t>실린더 스펀지 압축모듈</a:t>
            </a:r>
            <a:endParaRPr lang="ko-KR" altLang="en-US" sz="1400" b="1" dirty="0"/>
          </a:p>
        </p:txBody>
      </p:sp>
      <p:sp>
        <p:nvSpPr>
          <p:cNvPr id="39" name="직사각형 38"/>
          <p:cNvSpPr/>
          <p:nvPr/>
        </p:nvSpPr>
        <p:spPr bwMode="auto">
          <a:xfrm>
            <a:off x="4355976" y="1777380"/>
            <a:ext cx="2854921" cy="45957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 err="1" smtClean="0"/>
              <a:t>중량판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+ </a:t>
            </a:r>
            <a:r>
              <a:rPr lang="ko-KR" altLang="en-US" sz="1400" b="1" dirty="0" err="1" smtClean="0"/>
              <a:t>윈치</a:t>
            </a:r>
            <a:r>
              <a:rPr lang="ko-KR" altLang="en-US" sz="1400" b="1" dirty="0" smtClean="0"/>
              <a:t> 스펀지 압축모듈</a:t>
            </a:r>
            <a:endParaRPr lang="ko-KR" altLang="en-US" sz="1400" b="1" dirty="0"/>
          </a:p>
        </p:txBody>
      </p:sp>
      <p:sp>
        <p:nvSpPr>
          <p:cNvPr id="40" name="직사각형 39"/>
          <p:cNvSpPr/>
          <p:nvPr/>
        </p:nvSpPr>
        <p:spPr bwMode="auto">
          <a:xfrm>
            <a:off x="7591034" y="1780431"/>
            <a:ext cx="1226617" cy="459576"/>
          </a:xfrm>
          <a:prstGeom prst="rect">
            <a:avLst/>
          </a:prstGeom>
          <a:solidFill>
            <a:schemeClr val="accent5">
              <a:alpha val="5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 err="1" smtClean="0"/>
              <a:t>브러시</a:t>
            </a:r>
            <a:r>
              <a:rPr lang="ko-KR" altLang="en-US" sz="1400" b="1" dirty="0" err="1"/>
              <a:t>형</a:t>
            </a:r>
            <a:endParaRPr lang="ko-KR" altLang="en-US" sz="1400" b="1" dirty="0"/>
          </a:p>
        </p:txBody>
      </p:sp>
      <p:sp>
        <p:nvSpPr>
          <p:cNvPr id="41" name="직사각형 40"/>
          <p:cNvSpPr/>
          <p:nvPr/>
        </p:nvSpPr>
        <p:spPr bwMode="auto">
          <a:xfrm>
            <a:off x="7597990" y="2318888"/>
            <a:ext cx="1226617" cy="459576"/>
          </a:xfrm>
          <a:prstGeom prst="rect">
            <a:avLst/>
          </a:prstGeom>
          <a:solidFill>
            <a:schemeClr val="accent6">
              <a:alpha val="5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 err="1" smtClean="0"/>
              <a:t>튜브형</a:t>
            </a:r>
            <a:endParaRPr lang="ko-KR" altLang="en-US" sz="1400" b="1" dirty="0"/>
          </a:p>
        </p:txBody>
      </p:sp>
      <p:cxnSp>
        <p:nvCxnSpPr>
          <p:cNvPr id="5" name="꺾인 연결선 4"/>
          <p:cNvCxnSpPr>
            <a:stCxn id="39" idx="3"/>
            <a:endCxn id="41" idx="1"/>
          </p:cNvCxnSpPr>
          <p:nvPr/>
        </p:nvCxnSpPr>
        <p:spPr>
          <a:xfrm>
            <a:off x="7210897" y="2007168"/>
            <a:ext cx="387093" cy="54150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>
            <a:stCxn id="39" idx="3"/>
            <a:endCxn id="40" idx="1"/>
          </p:cNvCxnSpPr>
          <p:nvPr/>
        </p:nvCxnSpPr>
        <p:spPr>
          <a:xfrm>
            <a:off x="7210897" y="2007168"/>
            <a:ext cx="380137" cy="30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3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추가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문제해결방안 도출</a:t>
            </a:r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각부 구성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2" y="1832595"/>
            <a:ext cx="4896544" cy="363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38606"/>
            <a:ext cx="3742184" cy="106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44</a:t>
            </a:fld>
            <a:endParaRPr lang="en-US" altLang="ko-KR" sz="1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68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추가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문제해결방안 도출</a:t>
            </a:r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브러시형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-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밴드 솔의 모형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41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45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grpSp>
        <p:nvGrpSpPr>
          <p:cNvPr id="412" name="그룹 411"/>
          <p:cNvGrpSpPr/>
          <p:nvPr/>
        </p:nvGrpSpPr>
        <p:grpSpPr>
          <a:xfrm>
            <a:off x="447391" y="2201209"/>
            <a:ext cx="2944513" cy="1006330"/>
            <a:chOff x="1025959" y="4257477"/>
            <a:chExt cx="5452049" cy="1863317"/>
          </a:xfrm>
        </p:grpSpPr>
        <p:pic>
          <p:nvPicPr>
            <p:cNvPr id="414" name="그림 4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5" t="20473" r="10162" b="23959"/>
            <a:stretch/>
          </p:blipFill>
          <p:spPr>
            <a:xfrm>
              <a:off x="1032272" y="4745224"/>
              <a:ext cx="3312368" cy="1368152"/>
            </a:xfrm>
            <a:prstGeom prst="rect">
              <a:avLst/>
            </a:prstGeom>
          </p:spPr>
        </p:pic>
        <p:pic>
          <p:nvPicPr>
            <p:cNvPr id="415" name="그림 4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38551" r="28039" b="37072"/>
            <a:stretch/>
          </p:blipFill>
          <p:spPr>
            <a:xfrm>
              <a:off x="1025959" y="4257477"/>
              <a:ext cx="3253412" cy="420103"/>
            </a:xfrm>
            <a:prstGeom prst="rect">
              <a:avLst/>
            </a:prstGeom>
          </p:spPr>
        </p:pic>
        <p:pic>
          <p:nvPicPr>
            <p:cNvPr id="416" name="그림 4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6" t="16072" r="52690" b="26853"/>
            <a:stretch/>
          </p:blipFill>
          <p:spPr>
            <a:xfrm>
              <a:off x="4420398" y="4257477"/>
              <a:ext cx="2057610" cy="1863317"/>
            </a:xfrm>
            <a:prstGeom prst="rect">
              <a:avLst/>
            </a:prstGeom>
          </p:spPr>
        </p:pic>
      </p:grpSp>
      <p:sp>
        <p:nvSpPr>
          <p:cNvPr id="422" name="직사각형 421"/>
          <p:cNvSpPr/>
          <p:nvPr/>
        </p:nvSpPr>
        <p:spPr>
          <a:xfrm>
            <a:off x="367568" y="1648455"/>
            <a:ext cx="1643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[1</a:t>
            </a:r>
            <a:r>
              <a:rPr lang="ko-KR" altLang="en-US" b="1" dirty="0" smtClean="0"/>
              <a:t>차 모형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sp>
        <p:nvSpPr>
          <p:cNvPr id="423" name="직사각형 422"/>
          <p:cNvSpPr/>
          <p:nvPr/>
        </p:nvSpPr>
        <p:spPr>
          <a:xfrm>
            <a:off x="4313715" y="1649085"/>
            <a:ext cx="1643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[2</a:t>
            </a:r>
            <a:r>
              <a:rPr lang="ko-KR" altLang="en-US" b="1" dirty="0" smtClean="0"/>
              <a:t>차 모형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sp>
        <p:nvSpPr>
          <p:cNvPr id="432" name="직사각형 431"/>
          <p:cNvSpPr/>
          <p:nvPr/>
        </p:nvSpPr>
        <p:spPr>
          <a:xfrm>
            <a:off x="367568" y="3270964"/>
            <a:ext cx="1643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[3</a:t>
            </a:r>
            <a:r>
              <a:rPr lang="ko-KR" altLang="en-US" b="1" dirty="0" smtClean="0"/>
              <a:t>차 모형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pic>
        <p:nvPicPr>
          <p:cNvPr id="434" name="그림 4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t="5895" r="14321" b="24"/>
          <a:stretch/>
        </p:blipFill>
        <p:spPr>
          <a:xfrm rot="5400000">
            <a:off x="331815" y="3936387"/>
            <a:ext cx="1715465" cy="1179517"/>
          </a:xfrm>
          <a:prstGeom prst="rect">
            <a:avLst/>
          </a:prstGeom>
        </p:spPr>
      </p:pic>
      <p:grpSp>
        <p:nvGrpSpPr>
          <p:cNvPr id="436" name="그룹 435"/>
          <p:cNvGrpSpPr/>
          <p:nvPr/>
        </p:nvGrpSpPr>
        <p:grpSpPr>
          <a:xfrm>
            <a:off x="2302107" y="3626044"/>
            <a:ext cx="1693829" cy="1800200"/>
            <a:chOff x="7702707" y="3721596"/>
            <a:chExt cx="1693829" cy="1800200"/>
          </a:xfrm>
        </p:grpSpPr>
        <p:pic>
          <p:nvPicPr>
            <p:cNvPr id="437" name="그림 4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098" b="51480"/>
            <a:stretch/>
          </p:blipFill>
          <p:spPr>
            <a:xfrm>
              <a:off x="7953598" y="4203515"/>
              <a:ext cx="854358" cy="752709"/>
            </a:xfrm>
            <a:prstGeom prst="rect">
              <a:avLst/>
            </a:prstGeom>
          </p:spPr>
        </p:pic>
        <p:sp>
          <p:nvSpPr>
            <p:cNvPr id="438" name="직사각형 437"/>
            <p:cNvSpPr/>
            <p:nvPr/>
          </p:nvSpPr>
          <p:spPr bwMode="auto">
            <a:xfrm>
              <a:off x="8813848" y="3919242"/>
              <a:ext cx="168629" cy="121321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19050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lgDashDot"/>
            </a:ln>
            <a:effectLst/>
          </p:spPr>
          <p:txBody>
            <a:bodyPr rtlCol="0" anchor="ctr"/>
            <a:lstStyle/>
            <a:p>
              <a:pPr algn="ctr"/>
              <a:endParaRPr lang="ko-KR" altLang="en-US" sz="800" b="1" smtClean="0"/>
            </a:p>
          </p:txBody>
        </p:sp>
        <p:sp>
          <p:nvSpPr>
            <p:cNvPr id="439" name="자유형 438"/>
            <p:cNvSpPr/>
            <p:nvPr/>
          </p:nvSpPr>
          <p:spPr bwMode="auto">
            <a:xfrm>
              <a:off x="8790027" y="3871709"/>
              <a:ext cx="264195" cy="171096"/>
            </a:xfrm>
            <a:custGeom>
              <a:avLst/>
              <a:gdLst>
                <a:gd name="connsiteX0" fmla="*/ 18885 w 501842"/>
                <a:gd name="connsiteY0" fmla="*/ 57955 h 264031"/>
                <a:gd name="connsiteX1" fmla="*/ 42496 w 501842"/>
                <a:gd name="connsiteY1" fmla="*/ 77273 h 264031"/>
                <a:gd name="connsiteX2" fmla="*/ 53228 w 501842"/>
                <a:gd name="connsiteY2" fmla="*/ 83712 h 264031"/>
                <a:gd name="connsiteX3" fmla="*/ 72546 w 501842"/>
                <a:gd name="connsiteY3" fmla="*/ 88005 h 264031"/>
                <a:gd name="connsiteX4" fmla="*/ 94011 w 501842"/>
                <a:gd name="connsiteY4" fmla="*/ 96591 h 264031"/>
                <a:gd name="connsiteX5" fmla="*/ 104744 w 501842"/>
                <a:gd name="connsiteY5" fmla="*/ 100884 h 264031"/>
                <a:gd name="connsiteX6" fmla="*/ 111183 w 501842"/>
                <a:gd name="connsiteY6" fmla="*/ 103031 h 264031"/>
                <a:gd name="connsiteX7" fmla="*/ 132648 w 501842"/>
                <a:gd name="connsiteY7" fmla="*/ 113763 h 264031"/>
                <a:gd name="connsiteX8" fmla="*/ 141234 w 501842"/>
                <a:gd name="connsiteY8" fmla="*/ 120203 h 264031"/>
                <a:gd name="connsiteX9" fmla="*/ 151966 w 501842"/>
                <a:gd name="connsiteY9" fmla="*/ 130935 h 264031"/>
                <a:gd name="connsiteX10" fmla="*/ 169138 w 501842"/>
                <a:gd name="connsiteY10" fmla="*/ 139521 h 264031"/>
                <a:gd name="connsiteX11" fmla="*/ 182017 w 501842"/>
                <a:gd name="connsiteY11" fmla="*/ 141667 h 264031"/>
                <a:gd name="connsiteX12" fmla="*/ 197042 w 501842"/>
                <a:gd name="connsiteY12" fmla="*/ 143814 h 264031"/>
                <a:gd name="connsiteX13" fmla="*/ 205628 w 501842"/>
                <a:gd name="connsiteY13" fmla="*/ 145960 h 264031"/>
                <a:gd name="connsiteX14" fmla="*/ 218507 w 501842"/>
                <a:gd name="connsiteY14" fmla="*/ 156693 h 264031"/>
                <a:gd name="connsiteX15" fmla="*/ 220654 w 501842"/>
                <a:gd name="connsiteY15" fmla="*/ 163132 h 264031"/>
                <a:gd name="connsiteX16" fmla="*/ 224946 w 501842"/>
                <a:gd name="connsiteY16" fmla="*/ 173865 h 264031"/>
                <a:gd name="connsiteX17" fmla="*/ 229239 w 501842"/>
                <a:gd name="connsiteY17" fmla="*/ 193183 h 264031"/>
                <a:gd name="connsiteX18" fmla="*/ 235679 w 501842"/>
                <a:gd name="connsiteY18" fmla="*/ 210355 h 264031"/>
                <a:gd name="connsiteX19" fmla="*/ 239972 w 501842"/>
                <a:gd name="connsiteY19" fmla="*/ 225380 h 264031"/>
                <a:gd name="connsiteX20" fmla="*/ 242118 w 501842"/>
                <a:gd name="connsiteY20" fmla="*/ 231819 h 264031"/>
                <a:gd name="connsiteX21" fmla="*/ 248558 w 501842"/>
                <a:gd name="connsiteY21" fmla="*/ 238259 h 264031"/>
                <a:gd name="connsiteX22" fmla="*/ 254997 w 501842"/>
                <a:gd name="connsiteY22" fmla="*/ 240405 h 264031"/>
                <a:gd name="connsiteX23" fmla="*/ 310806 w 501842"/>
                <a:gd name="connsiteY23" fmla="*/ 236112 h 264031"/>
                <a:gd name="connsiteX24" fmla="*/ 343003 w 501842"/>
                <a:gd name="connsiteY24" fmla="*/ 236112 h 264031"/>
                <a:gd name="connsiteX25" fmla="*/ 345149 w 501842"/>
                <a:gd name="connsiteY25" fmla="*/ 242552 h 264031"/>
                <a:gd name="connsiteX26" fmla="*/ 403104 w 501842"/>
                <a:gd name="connsiteY26" fmla="*/ 257577 h 264031"/>
                <a:gd name="connsiteX27" fmla="*/ 446034 w 501842"/>
                <a:gd name="connsiteY27" fmla="*/ 259724 h 264031"/>
                <a:gd name="connsiteX28" fmla="*/ 495403 w 501842"/>
                <a:gd name="connsiteY28" fmla="*/ 261870 h 264031"/>
                <a:gd name="connsiteX29" fmla="*/ 497549 w 501842"/>
                <a:gd name="connsiteY29" fmla="*/ 255431 h 264031"/>
                <a:gd name="connsiteX30" fmla="*/ 501842 w 501842"/>
                <a:gd name="connsiteY30" fmla="*/ 248991 h 264031"/>
                <a:gd name="connsiteX31" fmla="*/ 499696 w 501842"/>
                <a:gd name="connsiteY31" fmla="*/ 242552 h 264031"/>
                <a:gd name="connsiteX32" fmla="*/ 495403 w 501842"/>
                <a:gd name="connsiteY32" fmla="*/ 225380 h 264031"/>
                <a:gd name="connsiteX33" fmla="*/ 493256 w 501842"/>
                <a:gd name="connsiteY33" fmla="*/ 178157 h 264031"/>
                <a:gd name="connsiteX34" fmla="*/ 486817 w 501842"/>
                <a:gd name="connsiteY34" fmla="*/ 165279 h 264031"/>
                <a:gd name="connsiteX35" fmla="*/ 476085 w 501842"/>
                <a:gd name="connsiteY35" fmla="*/ 139521 h 264031"/>
                <a:gd name="connsiteX36" fmla="*/ 471792 w 501842"/>
                <a:gd name="connsiteY36" fmla="*/ 120203 h 264031"/>
                <a:gd name="connsiteX37" fmla="*/ 465352 w 501842"/>
                <a:gd name="connsiteY37" fmla="*/ 105177 h 264031"/>
                <a:gd name="connsiteX38" fmla="*/ 458913 w 501842"/>
                <a:gd name="connsiteY38" fmla="*/ 94445 h 264031"/>
                <a:gd name="connsiteX39" fmla="*/ 450327 w 501842"/>
                <a:gd name="connsiteY39" fmla="*/ 72980 h 264031"/>
                <a:gd name="connsiteX40" fmla="*/ 443887 w 501842"/>
                <a:gd name="connsiteY40" fmla="*/ 62248 h 264031"/>
                <a:gd name="connsiteX41" fmla="*/ 439594 w 501842"/>
                <a:gd name="connsiteY41" fmla="*/ 53662 h 264031"/>
                <a:gd name="connsiteX42" fmla="*/ 433155 w 501842"/>
                <a:gd name="connsiteY42" fmla="*/ 49369 h 264031"/>
                <a:gd name="connsiteX43" fmla="*/ 426715 w 501842"/>
                <a:gd name="connsiteY43" fmla="*/ 40783 h 264031"/>
                <a:gd name="connsiteX44" fmla="*/ 407397 w 501842"/>
                <a:gd name="connsiteY44" fmla="*/ 25757 h 264031"/>
                <a:gd name="connsiteX45" fmla="*/ 394518 w 501842"/>
                <a:gd name="connsiteY45" fmla="*/ 15025 h 264031"/>
                <a:gd name="connsiteX46" fmla="*/ 385932 w 501842"/>
                <a:gd name="connsiteY46" fmla="*/ 8586 h 264031"/>
                <a:gd name="connsiteX47" fmla="*/ 368761 w 501842"/>
                <a:gd name="connsiteY47" fmla="*/ 0 h 264031"/>
                <a:gd name="connsiteX48" fmla="*/ 237825 w 501842"/>
                <a:gd name="connsiteY48" fmla="*/ 2146 h 264031"/>
                <a:gd name="connsiteX49" fmla="*/ 222800 w 501842"/>
                <a:gd name="connsiteY49" fmla="*/ 4293 h 264031"/>
                <a:gd name="connsiteX50" fmla="*/ 201335 w 501842"/>
                <a:gd name="connsiteY50" fmla="*/ 6439 h 264031"/>
                <a:gd name="connsiteX51" fmla="*/ 126208 w 501842"/>
                <a:gd name="connsiteY51" fmla="*/ 4293 h 264031"/>
                <a:gd name="connsiteX52" fmla="*/ 106890 w 501842"/>
                <a:gd name="connsiteY52" fmla="*/ 2146 h 264031"/>
                <a:gd name="connsiteX53" fmla="*/ 6006 w 501842"/>
                <a:gd name="connsiteY53" fmla="*/ 4293 h 264031"/>
                <a:gd name="connsiteX54" fmla="*/ 3859 w 501842"/>
                <a:gd name="connsiteY54" fmla="*/ 42929 h 264031"/>
                <a:gd name="connsiteX55" fmla="*/ 25324 w 501842"/>
                <a:gd name="connsiteY55" fmla="*/ 51515 h 264031"/>
                <a:gd name="connsiteX56" fmla="*/ 31763 w 501842"/>
                <a:gd name="connsiteY56" fmla="*/ 55808 h 264031"/>
                <a:gd name="connsiteX57" fmla="*/ 36056 w 501842"/>
                <a:gd name="connsiteY57" fmla="*/ 62248 h 264031"/>
                <a:gd name="connsiteX58" fmla="*/ 18885 w 501842"/>
                <a:gd name="connsiteY58" fmla="*/ 57955 h 26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1842" h="264031">
                  <a:moveTo>
                    <a:pt x="18885" y="57955"/>
                  </a:moveTo>
                  <a:cubicBezTo>
                    <a:pt x="19958" y="60459"/>
                    <a:pt x="26832" y="67305"/>
                    <a:pt x="42496" y="77273"/>
                  </a:cubicBezTo>
                  <a:cubicBezTo>
                    <a:pt x="46016" y="79513"/>
                    <a:pt x="49307" y="82286"/>
                    <a:pt x="53228" y="83712"/>
                  </a:cubicBezTo>
                  <a:cubicBezTo>
                    <a:pt x="65306" y="88104"/>
                    <a:pt x="63554" y="83509"/>
                    <a:pt x="72546" y="88005"/>
                  </a:cubicBezTo>
                  <a:cubicBezTo>
                    <a:pt x="91028" y="97246"/>
                    <a:pt x="75147" y="92819"/>
                    <a:pt x="94011" y="96591"/>
                  </a:cubicBezTo>
                  <a:cubicBezTo>
                    <a:pt x="97589" y="98022"/>
                    <a:pt x="101136" y="99531"/>
                    <a:pt x="104744" y="100884"/>
                  </a:cubicBezTo>
                  <a:cubicBezTo>
                    <a:pt x="106862" y="101678"/>
                    <a:pt x="109205" y="101932"/>
                    <a:pt x="111183" y="103031"/>
                  </a:cubicBezTo>
                  <a:cubicBezTo>
                    <a:pt x="132089" y="114646"/>
                    <a:pt x="115871" y="109570"/>
                    <a:pt x="132648" y="113763"/>
                  </a:cubicBezTo>
                  <a:cubicBezTo>
                    <a:pt x="135510" y="115910"/>
                    <a:pt x="138560" y="117826"/>
                    <a:pt x="141234" y="120203"/>
                  </a:cubicBezTo>
                  <a:cubicBezTo>
                    <a:pt x="145015" y="123564"/>
                    <a:pt x="147806" y="128055"/>
                    <a:pt x="151966" y="130935"/>
                  </a:cubicBezTo>
                  <a:cubicBezTo>
                    <a:pt x="157228" y="134578"/>
                    <a:pt x="162825" y="138469"/>
                    <a:pt x="169138" y="139521"/>
                  </a:cubicBezTo>
                  <a:lnTo>
                    <a:pt x="182017" y="141667"/>
                  </a:lnTo>
                  <a:cubicBezTo>
                    <a:pt x="187017" y="142436"/>
                    <a:pt x="192064" y="142909"/>
                    <a:pt x="197042" y="143814"/>
                  </a:cubicBezTo>
                  <a:cubicBezTo>
                    <a:pt x="199944" y="144342"/>
                    <a:pt x="202766" y="145245"/>
                    <a:pt x="205628" y="145960"/>
                  </a:cubicBezTo>
                  <a:cubicBezTo>
                    <a:pt x="210382" y="149129"/>
                    <a:pt x="215200" y="151732"/>
                    <a:pt x="218507" y="156693"/>
                  </a:cubicBezTo>
                  <a:cubicBezTo>
                    <a:pt x="219762" y="158576"/>
                    <a:pt x="219860" y="161014"/>
                    <a:pt x="220654" y="163132"/>
                  </a:cubicBezTo>
                  <a:cubicBezTo>
                    <a:pt x="222007" y="166740"/>
                    <a:pt x="223728" y="170210"/>
                    <a:pt x="224946" y="173865"/>
                  </a:cubicBezTo>
                  <a:cubicBezTo>
                    <a:pt x="231300" y="192928"/>
                    <a:pt x="222406" y="170976"/>
                    <a:pt x="229239" y="193183"/>
                  </a:cubicBezTo>
                  <a:cubicBezTo>
                    <a:pt x="231037" y="199026"/>
                    <a:pt x="233590" y="204610"/>
                    <a:pt x="235679" y="210355"/>
                  </a:cubicBezTo>
                  <a:cubicBezTo>
                    <a:pt x="239105" y="219777"/>
                    <a:pt x="236823" y="214358"/>
                    <a:pt x="239972" y="225380"/>
                  </a:cubicBezTo>
                  <a:cubicBezTo>
                    <a:pt x="240594" y="227555"/>
                    <a:pt x="240863" y="229937"/>
                    <a:pt x="242118" y="231819"/>
                  </a:cubicBezTo>
                  <a:cubicBezTo>
                    <a:pt x="243802" y="234345"/>
                    <a:pt x="246032" y="236575"/>
                    <a:pt x="248558" y="238259"/>
                  </a:cubicBezTo>
                  <a:cubicBezTo>
                    <a:pt x="250440" y="239514"/>
                    <a:pt x="252851" y="239690"/>
                    <a:pt x="254997" y="240405"/>
                  </a:cubicBezTo>
                  <a:lnTo>
                    <a:pt x="310806" y="236112"/>
                  </a:lnTo>
                  <a:cubicBezTo>
                    <a:pt x="336527" y="233843"/>
                    <a:pt x="319171" y="232708"/>
                    <a:pt x="343003" y="236112"/>
                  </a:cubicBezTo>
                  <a:cubicBezTo>
                    <a:pt x="343718" y="238259"/>
                    <a:pt x="344137" y="240528"/>
                    <a:pt x="345149" y="242552"/>
                  </a:cubicBezTo>
                  <a:cubicBezTo>
                    <a:pt x="355486" y="263227"/>
                    <a:pt x="375021" y="254456"/>
                    <a:pt x="403104" y="257577"/>
                  </a:cubicBezTo>
                  <a:cubicBezTo>
                    <a:pt x="417344" y="259159"/>
                    <a:pt x="431724" y="259008"/>
                    <a:pt x="446034" y="259724"/>
                  </a:cubicBezTo>
                  <a:cubicBezTo>
                    <a:pt x="450941" y="260337"/>
                    <a:pt x="484067" y="267538"/>
                    <a:pt x="495403" y="261870"/>
                  </a:cubicBezTo>
                  <a:cubicBezTo>
                    <a:pt x="497427" y="260858"/>
                    <a:pt x="496537" y="257455"/>
                    <a:pt x="497549" y="255431"/>
                  </a:cubicBezTo>
                  <a:cubicBezTo>
                    <a:pt x="498703" y="253123"/>
                    <a:pt x="500411" y="251138"/>
                    <a:pt x="501842" y="248991"/>
                  </a:cubicBezTo>
                  <a:cubicBezTo>
                    <a:pt x="501127" y="246845"/>
                    <a:pt x="500291" y="244735"/>
                    <a:pt x="499696" y="242552"/>
                  </a:cubicBezTo>
                  <a:cubicBezTo>
                    <a:pt x="498144" y="236860"/>
                    <a:pt x="495403" y="225380"/>
                    <a:pt x="495403" y="225380"/>
                  </a:cubicBezTo>
                  <a:cubicBezTo>
                    <a:pt x="494687" y="209639"/>
                    <a:pt x="495484" y="193756"/>
                    <a:pt x="493256" y="178157"/>
                  </a:cubicBezTo>
                  <a:cubicBezTo>
                    <a:pt x="492577" y="173406"/>
                    <a:pt x="488766" y="169665"/>
                    <a:pt x="486817" y="165279"/>
                  </a:cubicBezTo>
                  <a:cubicBezTo>
                    <a:pt x="483039" y="156779"/>
                    <a:pt x="477909" y="148642"/>
                    <a:pt x="476085" y="139521"/>
                  </a:cubicBezTo>
                  <a:cubicBezTo>
                    <a:pt x="475444" y="136316"/>
                    <a:pt x="473138" y="123903"/>
                    <a:pt x="471792" y="120203"/>
                  </a:cubicBezTo>
                  <a:cubicBezTo>
                    <a:pt x="469930" y="115082"/>
                    <a:pt x="467789" y="110051"/>
                    <a:pt x="465352" y="105177"/>
                  </a:cubicBezTo>
                  <a:cubicBezTo>
                    <a:pt x="463486" y="101446"/>
                    <a:pt x="460677" y="98225"/>
                    <a:pt x="458913" y="94445"/>
                  </a:cubicBezTo>
                  <a:cubicBezTo>
                    <a:pt x="455654" y="87462"/>
                    <a:pt x="454292" y="79588"/>
                    <a:pt x="450327" y="72980"/>
                  </a:cubicBezTo>
                  <a:cubicBezTo>
                    <a:pt x="448180" y="69403"/>
                    <a:pt x="445913" y="65895"/>
                    <a:pt x="443887" y="62248"/>
                  </a:cubicBezTo>
                  <a:cubicBezTo>
                    <a:pt x="442333" y="59451"/>
                    <a:pt x="441642" y="56120"/>
                    <a:pt x="439594" y="53662"/>
                  </a:cubicBezTo>
                  <a:cubicBezTo>
                    <a:pt x="437943" y="51680"/>
                    <a:pt x="434979" y="51193"/>
                    <a:pt x="433155" y="49369"/>
                  </a:cubicBezTo>
                  <a:cubicBezTo>
                    <a:pt x="430625" y="46839"/>
                    <a:pt x="429352" y="43201"/>
                    <a:pt x="426715" y="40783"/>
                  </a:cubicBezTo>
                  <a:cubicBezTo>
                    <a:pt x="420701" y="35270"/>
                    <a:pt x="413166" y="31526"/>
                    <a:pt x="407397" y="25757"/>
                  </a:cubicBezTo>
                  <a:cubicBezTo>
                    <a:pt x="397376" y="15736"/>
                    <a:pt x="404977" y="22495"/>
                    <a:pt x="394518" y="15025"/>
                  </a:cubicBezTo>
                  <a:cubicBezTo>
                    <a:pt x="391607" y="12946"/>
                    <a:pt x="389059" y="10323"/>
                    <a:pt x="385932" y="8586"/>
                  </a:cubicBezTo>
                  <a:cubicBezTo>
                    <a:pt x="354441" y="-8909"/>
                    <a:pt x="390701" y="14628"/>
                    <a:pt x="368761" y="0"/>
                  </a:cubicBezTo>
                  <a:lnTo>
                    <a:pt x="237825" y="2146"/>
                  </a:lnTo>
                  <a:cubicBezTo>
                    <a:pt x="232768" y="2295"/>
                    <a:pt x="227825" y="3702"/>
                    <a:pt x="222800" y="4293"/>
                  </a:cubicBezTo>
                  <a:cubicBezTo>
                    <a:pt x="215659" y="5133"/>
                    <a:pt x="208490" y="5724"/>
                    <a:pt x="201335" y="6439"/>
                  </a:cubicBezTo>
                  <a:lnTo>
                    <a:pt x="126208" y="4293"/>
                  </a:lnTo>
                  <a:cubicBezTo>
                    <a:pt x="119736" y="3999"/>
                    <a:pt x="113369" y="2146"/>
                    <a:pt x="106890" y="2146"/>
                  </a:cubicBezTo>
                  <a:cubicBezTo>
                    <a:pt x="73254" y="2146"/>
                    <a:pt x="39634" y="3577"/>
                    <a:pt x="6006" y="4293"/>
                  </a:cubicBezTo>
                  <a:cubicBezTo>
                    <a:pt x="1740" y="17090"/>
                    <a:pt x="-3901" y="28378"/>
                    <a:pt x="3859" y="42929"/>
                  </a:cubicBezTo>
                  <a:cubicBezTo>
                    <a:pt x="4916" y="44912"/>
                    <a:pt x="20378" y="49867"/>
                    <a:pt x="25324" y="51515"/>
                  </a:cubicBezTo>
                  <a:cubicBezTo>
                    <a:pt x="27470" y="52946"/>
                    <a:pt x="29939" y="53984"/>
                    <a:pt x="31763" y="55808"/>
                  </a:cubicBezTo>
                  <a:cubicBezTo>
                    <a:pt x="33587" y="57632"/>
                    <a:pt x="34444" y="60233"/>
                    <a:pt x="36056" y="62248"/>
                  </a:cubicBezTo>
                  <a:cubicBezTo>
                    <a:pt x="37320" y="63828"/>
                    <a:pt x="17812" y="55451"/>
                    <a:pt x="18885" y="5795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ko-KR" altLang="en-US" sz="800" b="1" smtClean="0"/>
            </a:p>
          </p:txBody>
        </p:sp>
        <p:sp>
          <p:nvSpPr>
            <p:cNvPr id="440" name="자유형 439"/>
            <p:cNvSpPr/>
            <p:nvPr/>
          </p:nvSpPr>
          <p:spPr bwMode="auto">
            <a:xfrm>
              <a:off x="8736847" y="5094445"/>
              <a:ext cx="264195" cy="171096"/>
            </a:xfrm>
            <a:custGeom>
              <a:avLst/>
              <a:gdLst>
                <a:gd name="connsiteX0" fmla="*/ 18885 w 501842"/>
                <a:gd name="connsiteY0" fmla="*/ 57955 h 264031"/>
                <a:gd name="connsiteX1" fmla="*/ 42496 w 501842"/>
                <a:gd name="connsiteY1" fmla="*/ 77273 h 264031"/>
                <a:gd name="connsiteX2" fmla="*/ 53228 w 501842"/>
                <a:gd name="connsiteY2" fmla="*/ 83712 h 264031"/>
                <a:gd name="connsiteX3" fmla="*/ 72546 w 501842"/>
                <a:gd name="connsiteY3" fmla="*/ 88005 h 264031"/>
                <a:gd name="connsiteX4" fmla="*/ 94011 w 501842"/>
                <a:gd name="connsiteY4" fmla="*/ 96591 h 264031"/>
                <a:gd name="connsiteX5" fmla="*/ 104744 w 501842"/>
                <a:gd name="connsiteY5" fmla="*/ 100884 h 264031"/>
                <a:gd name="connsiteX6" fmla="*/ 111183 w 501842"/>
                <a:gd name="connsiteY6" fmla="*/ 103031 h 264031"/>
                <a:gd name="connsiteX7" fmla="*/ 132648 w 501842"/>
                <a:gd name="connsiteY7" fmla="*/ 113763 h 264031"/>
                <a:gd name="connsiteX8" fmla="*/ 141234 w 501842"/>
                <a:gd name="connsiteY8" fmla="*/ 120203 h 264031"/>
                <a:gd name="connsiteX9" fmla="*/ 151966 w 501842"/>
                <a:gd name="connsiteY9" fmla="*/ 130935 h 264031"/>
                <a:gd name="connsiteX10" fmla="*/ 169138 w 501842"/>
                <a:gd name="connsiteY10" fmla="*/ 139521 h 264031"/>
                <a:gd name="connsiteX11" fmla="*/ 182017 w 501842"/>
                <a:gd name="connsiteY11" fmla="*/ 141667 h 264031"/>
                <a:gd name="connsiteX12" fmla="*/ 197042 w 501842"/>
                <a:gd name="connsiteY12" fmla="*/ 143814 h 264031"/>
                <a:gd name="connsiteX13" fmla="*/ 205628 w 501842"/>
                <a:gd name="connsiteY13" fmla="*/ 145960 h 264031"/>
                <a:gd name="connsiteX14" fmla="*/ 218507 w 501842"/>
                <a:gd name="connsiteY14" fmla="*/ 156693 h 264031"/>
                <a:gd name="connsiteX15" fmla="*/ 220654 w 501842"/>
                <a:gd name="connsiteY15" fmla="*/ 163132 h 264031"/>
                <a:gd name="connsiteX16" fmla="*/ 224946 w 501842"/>
                <a:gd name="connsiteY16" fmla="*/ 173865 h 264031"/>
                <a:gd name="connsiteX17" fmla="*/ 229239 w 501842"/>
                <a:gd name="connsiteY17" fmla="*/ 193183 h 264031"/>
                <a:gd name="connsiteX18" fmla="*/ 235679 w 501842"/>
                <a:gd name="connsiteY18" fmla="*/ 210355 h 264031"/>
                <a:gd name="connsiteX19" fmla="*/ 239972 w 501842"/>
                <a:gd name="connsiteY19" fmla="*/ 225380 h 264031"/>
                <a:gd name="connsiteX20" fmla="*/ 242118 w 501842"/>
                <a:gd name="connsiteY20" fmla="*/ 231819 h 264031"/>
                <a:gd name="connsiteX21" fmla="*/ 248558 w 501842"/>
                <a:gd name="connsiteY21" fmla="*/ 238259 h 264031"/>
                <a:gd name="connsiteX22" fmla="*/ 254997 w 501842"/>
                <a:gd name="connsiteY22" fmla="*/ 240405 h 264031"/>
                <a:gd name="connsiteX23" fmla="*/ 310806 w 501842"/>
                <a:gd name="connsiteY23" fmla="*/ 236112 h 264031"/>
                <a:gd name="connsiteX24" fmla="*/ 343003 w 501842"/>
                <a:gd name="connsiteY24" fmla="*/ 236112 h 264031"/>
                <a:gd name="connsiteX25" fmla="*/ 345149 w 501842"/>
                <a:gd name="connsiteY25" fmla="*/ 242552 h 264031"/>
                <a:gd name="connsiteX26" fmla="*/ 403104 w 501842"/>
                <a:gd name="connsiteY26" fmla="*/ 257577 h 264031"/>
                <a:gd name="connsiteX27" fmla="*/ 446034 w 501842"/>
                <a:gd name="connsiteY27" fmla="*/ 259724 h 264031"/>
                <a:gd name="connsiteX28" fmla="*/ 495403 w 501842"/>
                <a:gd name="connsiteY28" fmla="*/ 261870 h 264031"/>
                <a:gd name="connsiteX29" fmla="*/ 497549 w 501842"/>
                <a:gd name="connsiteY29" fmla="*/ 255431 h 264031"/>
                <a:gd name="connsiteX30" fmla="*/ 501842 w 501842"/>
                <a:gd name="connsiteY30" fmla="*/ 248991 h 264031"/>
                <a:gd name="connsiteX31" fmla="*/ 499696 w 501842"/>
                <a:gd name="connsiteY31" fmla="*/ 242552 h 264031"/>
                <a:gd name="connsiteX32" fmla="*/ 495403 w 501842"/>
                <a:gd name="connsiteY32" fmla="*/ 225380 h 264031"/>
                <a:gd name="connsiteX33" fmla="*/ 493256 w 501842"/>
                <a:gd name="connsiteY33" fmla="*/ 178157 h 264031"/>
                <a:gd name="connsiteX34" fmla="*/ 486817 w 501842"/>
                <a:gd name="connsiteY34" fmla="*/ 165279 h 264031"/>
                <a:gd name="connsiteX35" fmla="*/ 476085 w 501842"/>
                <a:gd name="connsiteY35" fmla="*/ 139521 h 264031"/>
                <a:gd name="connsiteX36" fmla="*/ 471792 w 501842"/>
                <a:gd name="connsiteY36" fmla="*/ 120203 h 264031"/>
                <a:gd name="connsiteX37" fmla="*/ 465352 w 501842"/>
                <a:gd name="connsiteY37" fmla="*/ 105177 h 264031"/>
                <a:gd name="connsiteX38" fmla="*/ 458913 w 501842"/>
                <a:gd name="connsiteY38" fmla="*/ 94445 h 264031"/>
                <a:gd name="connsiteX39" fmla="*/ 450327 w 501842"/>
                <a:gd name="connsiteY39" fmla="*/ 72980 h 264031"/>
                <a:gd name="connsiteX40" fmla="*/ 443887 w 501842"/>
                <a:gd name="connsiteY40" fmla="*/ 62248 h 264031"/>
                <a:gd name="connsiteX41" fmla="*/ 439594 w 501842"/>
                <a:gd name="connsiteY41" fmla="*/ 53662 h 264031"/>
                <a:gd name="connsiteX42" fmla="*/ 433155 w 501842"/>
                <a:gd name="connsiteY42" fmla="*/ 49369 h 264031"/>
                <a:gd name="connsiteX43" fmla="*/ 426715 w 501842"/>
                <a:gd name="connsiteY43" fmla="*/ 40783 h 264031"/>
                <a:gd name="connsiteX44" fmla="*/ 407397 w 501842"/>
                <a:gd name="connsiteY44" fmla="*/ 25757 h 264031"/>
                <a:gd name="connsiteX45" fmla="*/ 394518 w 501842"/>
                <a:gd name="connsiteY45" fmla="*/ 15025 h 264031"/>
                <a:gd name="connsiteX46" fmla="*/ 385932 w 501842"/>
                <a:gd name="connsiteY46" fmla="*/ 8586 h 264031"/>
                <a:gd name="connsiteX47" fmla="*/ 368761 w 501842"/>
                <a:gd name="connsiteY47" fmla="*/ 0 h 264031"/>
                <a:gd name="connsiteX48" fmla="*/ 237825 w 501842"/>
                <a:gd name="connsiteY48" fmla="*/ 2146 h 264031"/>
                <a:gd name="connsiteX49" fmla="*/ 222800 w 501842"/>
                <a:gd name="connsiteY49" fmla="*/ 4293 h 264031"/>
                <a:gd name="connsiteX50" fmla="*/ 201335 w 501842"/>
                <a:gd name="connsiteY50" fmla="*/ 6439 h 264031"/>
                <a:gd name="connsiteX51" fmla="*/ 126208 w 501842"/>
                <a:gd name="connsiteY51" fmla="*/ 4293 h 264031"/>
                <a:gd name="connsiteX52" fmla="*/ 106890 w 501842"/>
                <a:gd name="connsiteY52" fmla="*/ 2146 h 264031"/>
                <a:gd name="connsiteX53" fmla="*/ 6006 w 501842"/>
                <a:gd name="connsiteY53" fmla="*/ 4293 h 264031"/>
                <a:gd name="connsiteX54" fmla="*/ 3859 w 501842"/>
                <a:gd name="connsiteY54" fmla="*/ 42929 h 264031"/>
                <a:gd name="connsiteX55" fmla="*/ 25324 w 501842"/>
                <a:gd name="connsiteY55" fmla="*/ 51515 h 264031"/>
                <a:gd name="connsiteX56" fmla="*/ 31763 w 501842"/>
                <a:gd name="connsiteY56" fmla="*/ 55808 h 264031"/>
                <a:gd name="connsiteX57" fmla="*/ 36056 w 501842"/>
                <a:gd name="connsiteY57" fmla="*/ 62248 h 264031"/>
                <a:gd name="connsiteX58" fmla="*/ 18885 w 501842"/>
                <a:gd name="connsiteY58" fmla="*/ 57955 h 26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1842" h="264031">
                  <a:moveTo>
                    <a:pt x="18885" y="57955"/>
                  </a:moveTo>
                  <a:cubicBezTo>
                    <a:pt x="19958" y="60459"/>
                    <a:pt x="26832" y="67305"/>
                    <a:pt x="42496" y="77273"/>
                  </a:cubicBezTo>
                  <a:cubicBezTo>
                    <a:pt x="46016" y="79513"/>
                    <a:pt x="49307" y="82286"/>
                    <a:pt x="53228" y="83712"/>
                  </a:cubicBezTo>
                  <a:cubicBezTo>
                    <a:pt x="65306" y="88104"/>
                    <a:pt x="63554" y="83509"/>
                    <a:pt x="72546" y="88005"/>
                  </a:cubicBezTo>
                  <a:cubicBezTo>
                    <a:pt x="91028" y="97246"/>
                    <a:pt x="75147" y="92819"/>
                    <a:pt x="94011" y="96591"/>
                  </a:cubicBezTo>
                  <a:cubicBezTo>
                    <a:pt x="97589" y="98022"/>
                    <a:pt x="101136" y="99531"/>
                    <a:pt x="104744" y="100884"/>
                  </a:cubicBezTo>
                  <a:cubicBezTo>
                    <a:pt x="106862" y="101678"/>
                    <a:pt x="109205" y="101932"/>
                    <a:pt x="111183" y="103031"/>
                  </a:cubicBezTo>
                  <a:cubicBezTo>
                    <a:pt x="132089" y="114646"/>
                    <a:pt x="115871" y="109570"/>
                    <a:pt x="132648" y="113763"/>
                  </a:cubicBezTo>
                  <a:cubicBezTo>
                    <a:pt x="135510" y="115910"/>
                    <a:pt x="138560" y="117826"/>
                    <a:pt x="141234" y="120203"/>
                  </a:cubicBezTo>
                  <a:cubicBezTo>
                    <a:pt x="145015" y="123564"/>
                    <a:pt x="147806" y="128055"/>
                    <a:pt x="151966" y="130935"/>
                  </a:cubicBezTo>
                  <a:cubicBezTo>
                    <a:pt x="157228" y="134578"/>
                    <a:pt x="162825" y="138469"/>
                    <a:pt x="169138" y="139521"/>
                  </a:cubicBezTo>
                  <a:lnTo>
                    <a:pt x="182017" y="141667"/>
                  </a:lnTo>
                  <a:cubicBezTo>
                    <a:pt x="187017" y="142436"/>
                    <a:pt x="192064" y="142909"/>
                    <a:pt x="197042" y="143814"/>
                  </a:cubicBezTo>
                  <a:cubicBezTo>
                    <a:pt x="199944" y="144342"/>
                    <a:pt x="202766" y="145245"/>
                    <a:pt x="205628" y="145960"/>
                  </a:cubicBezTo>
                  <a:cubicBezTo>
                    <a:pt x="210382" y="149129"/>
                    <a:pt x="215200" y="151732"/>
                    <a:pt x="218507" y="156693"/>
                  </a:cubicBezTo>
                  <a:cubicBezTo>
                    <a:pt x="219762" y="158576"/>
                    <a:pt x="219860" y="161014"/>
                    <a:pt x="220654" y="163132"/>
                  </a:cubicBezTo>
                  <a:cubicBezTo>
                    <a:pt x="222007" y="166740"/>
                    <a:pt x="223728" y="170210"/>
                    <a:pt x="224946" y="173865"/>
                  </a:cubicBezTo>
                  <a:cubicBezTo>
                    <a:pt x="231300" y="192928"/>
                    <a:pt x="222406" y="170976"/>
                    <a:pt x="229239" y="193183"/>
                  </a:cubicBezTo>
                  <a:cubicBezTo>
                    <a:pt x="231037" y="199026"/>
                    <a:pt x="233590" y="204610"/>
                    <a:pt x="235679" y="210355"/>
                  </a:cubicBezTo>
                  <a:cubicBezTo>
                    <a:pt x="239105" y="219777"/>
                    <a:pt x="236823" y="214358"/>
                    <a:pt x="239972" y="225380"/>
                  </a:cubicBezTo>
                  <a:cubicBezTo>
                    <a:pt x="240594" y="227555"/>
                    <a:pt x="240863" y="229937"/>
                    <a:pt x="242118" y="231819"/>
                  </a:cubicBezTo>
                  <a:cubicBezTo>
                    <a:pt x="243802" y="234345"/>
                    <a:pt x="246032" y="236575"/>
                    <a:pt x="248558" y="238259"/>
                  </a:cubicBezTo>
                  <a:cubicBezTo>
                    <a:pt x="250440" y="239514"/>
                    <a:pt x="252851" y="239690"/>
                    <a:pt x="254997" y="240405"/>
                  </a:cubicBezTo>
                  <a:lnTo>
                    <a:pt x="310806" y="236112"/>
                  </a:lnTo>
                  <a:cubicBezTo>
                    <a:pt x="336527" y="233843"/>
                    <a:pt x="319171" y="232708"/>
                    <a:pt x="343003" y="236112"/>
                  </a:cubicBezTo>
                  <a:cubicBezTo>
                    <a:pt x="343718" y="238259"/>
                    <a:pt x="344137" y="240528"/>
                    <a:pt x="345149" y="242552"/>
                  </a:cubicBezTo>
                  <a:cubicBezTo>
                    <a:pt x="355486" y="263227"/>
                    <a:pt x="375021" y="254456"/>
                    <a:pt x="403104" y="257577"/>
                  </a:cubicBezTo>
                  <a:cubicBezTo>
                    <a:pt x="417344" y="259159"/>
                    <a:pt x="431724" y="259008"/>
                    <a:pt x="446034" y="259724"/>
                  </a:cubicBezTo>
                  <a:cubicBezTo>
                    <a:pt x="450941" y="260337"/>
                    <a:pt x="484067" y="267538"/>
                    <a:pt x="495403" y="261870"/>
                  </a:cubicBezTo>
                  <a:cubicBezTo>
                    <a:pt x="497427" y="260858"/>
                    <a:pt x="496537" y="257455"/>
                    <a:pt x="497549" y="255431"/>
                  </a:cubicBezTo>
                  <a:cubicBezTo>
                    <a:pt x="498703" y="253123"/>
                    <a:pt x="500411" y="251138"/>
                    <a:pt x="501842" y="248991"/>
                  </a:cubicBezTo>
                  <a:cubicBezTo>
                    <a:pt x="501127" y="246845"/>
                    <a:pt x="500291" y="244735"/>
                    <a:pt x="499696" y="242552"/>
                  </a:cubicBezTo>
                  <a:cubicBezTo>
                    <a:pt x="498144" y="236860"/>
                    <a:pt x="495403" y="225380"/>
                    <a:pt x="495403" y="225380"/>
                  </a:cubicBezTo>
                  <a:cubicBezTo>
                    <a:pt x="494687" y="209639"/>
                    <a:pt x="495484" y="193756"/>
                    <a:pt x="493256" y="178157"/>
                  </a:cubicBezTo>
                  <a:cubicBezTo>
                    <a:pt x="492577" y="173406"/>
                    <a:pt x="488766" y="169665"/>
                    <a:pt x="486817" y="165279"/>
                  </a:cubicBezTo>
                  <a:cubicBezTo>
                    <a:pt x="483039" y="156779"/>
                    <a:pt x="477909" y="148642"/>
                    <a:pt x="476085" y="139521"/>
                  </a:cubicBezTo>
                  <a:cubicBezTo>
                    <a:pt x="475444" y="136316"/>
                    <a:pt x="473138" y="123903"/>
                    <a:pt x="471792" y="120203"/>
                  </a:cubicBezTo>
                  <a:cubicBezTo>
                    <a:pt x="469930" y="115082"/>
                    <a:pt x="467789" y="110051"/>
                    <a:pt x="465352" y="105177"/>
                  </a:cubicBezTo>
                  <a:cubicBezTo>
                    <a:pt x="463486" y="101446"/>
                    <a:pt x="460677" y="98225"/>
                    <a:pt x="458913" y="94445"/>
                  </a:cubicBezTo>
                  <a:cubicBezTo>
                    <a:pt x="455654" y="87462"/>
                    <a:pt x="454292" y="79588"/>
                    <a:pt x="450327" y="72980"/>
                  </a:cubicBezTo>
                  <a:cubicBezTo>
                    <a:pt x="448180" y="69403"/>
                    <a:pt x="445913" y="65895"/>
                    <a:pt x="443887" y="62248"/>
                  </a:cubicBezTo>
                  <a:cubicBezTo>
                    <a:pt x="442333" y="59451"/>
                    <a:pt x="441642" y="56120"/>
                    <a:pt x="439594" y="53662"/>
                  </a:cubicBezTo>
                  <a:cubicBezTo>
                    <a:pt x="437943" y="51680"/>
                    <a:pt x="434979" y="51193"/>
                    <a:pt x="433155" y="49369"/>
                  </a:cubicBezTo>
                  <a:cubicBezTo>
                    <a:pt x="430625" y="46839"/>
                    <a:pt x="429352" y="43201"/>
                    <a:pt x="426715" y="40783"/>
                  </a:cubicBezTo>
                  <a:cubicBezTo>
                    <a:pt x="420701" y="35270"/>
                    <a:pt x="413166" y="31526"/>
                    <a:pt x="407397" y="25757"/>
                  </a:cubicBezTo>
                  <a:cubicBezTo>
                    <a:pt x="397376" y="15736"/>
                    <a:pt x="404977" y="22495"/>
                    <a:pt x="394518" y="15025"/>
                  </a:cubicBezTo>
                  <a:cubicBezTo>
                    <a:pt x="391607" y="12946"/>
                    <a:pt x="389059" y="10323"/>
                    <a:pt x="385932" y="8586"/>
                  </a:cubicBezTo>
                  <a:cubicBezTo>
                    <a:pt x="354441" y="-8909"/>
                    <a:pt x="390701" y="14628"/>
                    <a:pt x="368761" y="0"/>
                  </a:cubicBezTo>
                  <a:lnTo>
                    <a:pt x="237825" y="2146"/>
                  </a:lnTo>
                  <a:cubicBezTo>
                    <a:pt x="232768" y="2295"/>
                    <a:pt x="227825" y="3702"/>
                    <a:pt x="222800" y="4293"/>
                  </a:cubicBezTo>
                  <a:cubicBezTo>
                    <a:pt x="215659" y="5133"/>
                    <a:pt x="208490" y="5724"/>
                    <a:pt x="201335" y="6439"/>
                  </a:cubicBezTo>
                  <a:lnTo>
                    <a:pt x="126208" y="4293"/>
                  </a:lnTo>
                  <a:cubicBezTo>
                    <a:pt x="119736" y="3999"/>
                    <a:pt x="113369" y="2146"/>
                    <a:pt x="106890" y="2146"/>
                  </a:cubicBezTo>
                  <a:cubicBezTo>
                    <a:pt x="73254" y="2146"/>
                    <a:pt x="39634" y="3577"/>
                    <a:pt x="6006" y="4293"/>
                  </a:cubicBezTo>
                  <a:cubicBezTo>
                    <a:pt x="1740" y="17090"/>
                    <a:pt x="-3901" y="28378"/>
                    <a:pt x="3859" y="42929"/>
                  </a:cubicBezTo>
                  <a:cubicBezTo>
                    <a:pt x="4916" y="44912"/>
                    <a:pt x="20378" y="49867"/>
                    <a:pt x="25324" y="51515"/>
                  </a:cubicBezTo>
                  <a:cubicBezTo>
                    <a:pt x="27470" y="52946"/>
                    <a:pt x="29939" y="53984"/>
                    <a:pt x="31763" y="55808"/>
                  </a:cubicBezTo>
                  <a:cubicBezTo>
                    <a:pt x="33587" y="57632"/>
                    <a:pt x="34444" y="60233"/>
                    <a:pt x="36056" y="62248"/>
                  </a:cubicBezTo>
                  <a:cubicBezTo>
                    <a:pt x="37320" y="63828"/>
                    <a:pt x="17812" y="55451"/>
                    <a:pt x="18885" y="5795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ko-KR" altLang="en-US" sz="800" b="1" smtClean="0"/>
            </a:p>
          </p:txBody>
        </p:sp>
        <p:sp>
          <p:nvSpPr>
            <p:cNvPr id="441" name="자유형 440"/>
            <p:cNvSpPr/>
            <p:nvPr/>
          </p:nvSpPr>
          <p:spPr bwMode="auto">
            <a:xfrm>
              <a:off x="7974874" y="4160519"/>
              <a:ext cx="875728" cy="912154"/>
            </a:xfrm>
            <a:custGeom>
              <a:avLst/>
              <a:gdLst>
                <a:gd name="connsiteX0" fmla="*/ 45720 w 875728"/>
                <a:gd name="connsiteY0" fmla="*/ 0 h 796834"/>
                <a:gd name="connsiteX1" fmla="*/ 195943 w 875728"/>
                <a:gd name="connsiteY1" fmla="*/ 2177 h 796834"/>
                <a:gd name="connsiteX2" fmla="*/ 235132 w 875728"/>
                <a:gd name="connsiteY2" fmla="*/ 4354 h 796834"/>
                <a:gd name="connsiteX3" fmla="*/ 285206 w 875728"/>
                <a:gd name="connsiteY3" fmla="*/ 6532 h 796834"/>
                <a:gd name="connsiteX4" fmla="*/ 302623 w 875728"/>
                <a:gd name="connsiteY4" fmla="*/ 8709 h 796834"/>
                <a:gd name="connsiteX5" fmla="*/ 387532 w 875728"/>
                <a:gd name="connsiteY5" fmla="*/ 13063 h 796834"/>
                <a:gd name="connsiteX6" fmla="*/ 664029 w 875728"/>
                <a:gd name="connsiteY6" fmla="*/ 17417 h 796834"/>
                <a:gd name="connsiteX7" fmla="*/ 687977 w 875728"/>
                <a:gd name="connsiteY7" fmla="*/ 15240 h 796834"/>
                <a:gd name="connsiteX8" fmla="*/ 701040 w 875728"/>
                <a:gd name="connsiteY8" fmla="*/ 13063 h 796834"/>
                <a:gd name="connsiteX9" fmla="*/ 722812 w 875728"/>
                <a:gd name="connsiteY9" fmla="*/ 10886 h 796834"/>
                <a:gd name="connsiteX10" fmla="*/ 731520 w 875728"/>
                <a:gd name="connsiteY10" fmla="*/ 8709 h 796834"/>
                <a:gd name="connsiteX11" fmla="*/ 738052 w 875728"/>
                <a:gd name="connsiteY11" fmla="*/ 6532 h 796834"/>
                <a:gd name="connsiteX12" fmla="*/ 772886 w 875728"/>
                <a:gd name="connsiteY12" fmla="*/ 4354 h 796834"/>
                <a:gd name="connsiteX13" fmla="*/ 794657 w 875728"/>
                <a:gd name="connsiteY13" fmla="*/ 2177 h 796834"/>
                <a:gd name="connsiteX14" fmla="*/ 875212 w 875728"/>
                <a:gd name="connsiteY14" fmla="*/ 4354 h 796834"/>
                <a:gd name="connsiteX15" fmla="*/ 870857 w 875728"/>
                <a:gd name="connsiteY15" fmla="*/ 8709 h 796834"/>
                <a:gd name="connsiteX16" fmla="*/ 851263 w 875728"/>
                <a:gd name="connsiteY16" fmla="*/ 15240 h 796834"/>
                <a:gd name="connsiteX17" fmla="*/ 844732 w 875728"/>
                <a:gd name="connsiteY17" fmla="*/ 17417 h 796834"/>
                <a:gd name="connsiteX18" fmla="*/ 838200 w 875728"/>
                <a:gd name="connsiteY18" fmla="*/ 19594 h 796834"/>
                <a:gd name="connsiteX19" fmla="*/ 840377 w 875728"/>
                <a:gd name="connsiteY19" fmla="*/ 26126 h 796834"/>
                <a:gd name="connsiteX20" fmla="*/ 840377 w 875728"/>
                <a:gd name="connsiteY20" fmla="*/ 74023 h 796834"/>
                <a:gd name="connsiteX21" fmla="*/ 836023 w 875728"/>
                <a:gd name="connsiteY21" fmla="*/ 80554 h 796834"/>
                <a:gd name="connsiteX22" fmla="*/ 831669 w 875728"/>
                <a:gd name="connsiteY22" fmla="*/ 95794 h 796834"/>
                <a:gd name="connsiteX23" fmla="*/ 829492 w 875728"/>
                <a:gd name="connsiteY23" fmla="*/ 102326 h 796834"/>
                <a:gd name="connsiteX24" fmla="*/ 825137 w 875728"/>
                <a:gd name="connsiteY24" fmla="*/ 117566 h 796834"/>
                <a:gd name="connsiteX25" fmla="*/ 822960 w 875728"/>
                <a:gd name="connsiteY25" fmla="*/ 167640 h 796834"/>
                <a:gd name="connsiteX26" fmla="*/ 822960 w 875728"/>
                <a:gd name="connsiteY26" fmla="*/ 339634 h 796834"/>
                <a:gd name="connsiteX27" fmla="*/ 820783 w 875728"/>
                <a:gd name="connsiteY27" fmla="*/ 383177 h 796834"/>
                <a:gd name="connsiteX28" fmla="*/ 816429 w 875728"/>
                <a:gd name="connsiteY28" fmla="*/ 418012 h 796834"/>
                <a:gd name="connsiteX29" fmla="*/ 818606 w 875728"/>
                <a:gd name="connsiteY29" fmla="*/ 557349 h 796834"/>
                <a:gd name="connsiteX30" fmla="*/ 820783 w 875728"/>
                <a:gd name="connsiteY30" fmla="*/ 579120 h 796834"/>
                <a:gd name="connsiteX31" fmla="*/ 825137 w 875728"/>
                <a:gd name="connsiteY31" fmla="*/ 611777 h 796834"/>
                <a:gd name="connsiteX32" fmla="*/ 827315 w 875728"/>
                <a:gd name="connsiteY32" fmla="*/ 618309 h 796834"/>
                <a:gd name="connsiteX33" fmla="*/ 829492 w 875728"/>
                <a:gd name="connsiteY33" fmla="*/ 637903 h 796834"/>
                <a:gd name="connsiteX34" fmla="*/ 831669 w 875728"/>
                <a:gd name="connsiteY34" fmla="*/ 644434 h 796834"/>
                <a:gd name="connsiteX35" fmla="*/ 836023 w 875728"/>
                <a:gd name="connsiteY35" fmla="*/ 681446 h 796834"/>
                <a:gd name="connsiteX36" fmla="*/ 840377 w 875728"/>
                <a:gd name="connsiteY36" fmla="*/ 687977 h 796834"/>
                <a:gd name="connsiteX37" fmla="*/ 842555 w 875728"/>
                <a:gd name="connsiteY37" fmla="*/ 694509 h 796834"/>
                <a:gd name="connsiteX38" fmla="*/ 844732 w 875728"/>
                <a:gd name="connsiteY38" fmla="*/ 722812 h 796834"/>
                <a:gd name="connsiteX39" fmla="*/ 840377 w 875728"/>
                <a:gd name="connsiteY39" fmla="*/ 753292 h 796834"/>
                <a:gd name="connsiteX40" fmla="*/ 836023 w 875728"/>
                <a:gd name="connsiteY40" fmla="*/ 759823 h 796834"/>
                <a:gd name="connsiteX41" fmla="*/ 829492 w 875728"/>
                <a:gd name="connsiteY41" fmla="*/ 772886 h 796834"/>
                <a:gd name="connsiteX42" fmla="*/ 825137 w 875728"/>
                <a:gd name="connsiteY42" fmla="*/ 777240 h 796834"/>
                <a:gd name="connsiteX43" fmla="*/ 807720 w 875728"/>
                <a:gd name="connsiteY43" fmla="*/ 781594 h 796834"/>
                <a:gd name="connsiteX44" fmla="*/ 801189 w 875728"/>
                <a:gd name="connsiteY44" fmla="*/ 783772 h 796834"/>
                <a:gd name="connsiteX45" fmla="*/ 783772 w 875728"/>
                <a:gd name="connsiteY45" fmla="*/ 790303 h 796834"/>
                <a:gd name="connsiteX46" fmla="*/ 762000 w 875728"/>
                <a:gd name="connsiteY46" fmla="*/ 794657 h 796834"/>
                <a:gd name="connsiteX47" fmla="*/ 753292 w 875728"/>
                <a:gd name="connsiteY47" fmla="*/ 796834 h 796834"/>
                <a:gd name="connsiteX48" fmla="*/ 701040 w 875728"/>
                <a:gd name="connsiteY48" fmla="*/ 794657 h 796834"/>
                <a:gd name="connsiteX49" fmla="*/ 618309 w 875728"/>
                <a:gd name="connsiteY49" fmla="*/ 792480 h 796834"/>
                <a:gd name="connsiteX50" fmla="*/ 587829 w 875728"/>
                <a:gd name="connsiteY50" fmla="*/ 788126 h 796834"/>
                <a:gd name="connsiteX51" fmla="*/ 574766 w 875728"/>
                <a:gd name="connsiteY51" fmla="*/ 783772 h 796834"/>
                <a:gd name="connsiteX52" fmla="*/ 555172 w 875728"/>
                <a:gd name="connsiteY52" fmla="*/ 781594 h 796834"/>
                <a:gd name="connsiteX53" fmla="*/ 533400 w 875728"/>
                <a:gd name="connsiteY53" fmla="*/ 777240 h 796834"/>
                <a:gd name="connsiteX54" fmla="*/ 496389 w 875728"/>
                <a:gd name="connsiteY54" fmla="*/ 775063 h 796834"/>
                <a:gd name="connsiteX55" fmla="*/ 476795 w 875728"/>
                <a:gd name="connsiteY55" fmla="*/ 770709 h 796834"/>
                <a:gd name="connsiteX56" fmla="*/ 459377 w 875728"/>
                <a:gd name="connsiteY56" fmla="*/ 764177 h 796834"/>
                <a:gd name="connsiteX57" fmla="*/ 435429 w 875728"/>
                <a:gd name="connsiteY57" fmla="*/ 762000 h 796834"/>
                <a:gd name="connsiteX58" fmla="*/ 252549 w 875728"/>
                <a:gd name="connsiteY58" fmla="*/ 768532 h 796834"/>
                <a:gd name="connsiteX59" fmla="*/ 180703 w 875728"/>
                <a:gd name="connsiteY59" fmla="*/ 770709 h 796834"/>
                <a:gd name="connsiteX60" fmla="*/ 82732 w 875728"/>
                <a:gd name="connsiteY60" fmla="*/ 777240 h 796834"/>
                <a:gd name="connsiteX61" fmla="*/ 65315 w 875728"/>
                <a:gd name="connsiteY61" fmla="*/ 775063 h 796834"/>
                <a:gd name="connsiteX62" fmla="*/ 63137 w 875728"/>
                <a:gd name="connsiteY62" fmla="*/ 762000 h 796834"/>
                <a:gd name="connsiteX63" fmla="*/ 91440 w 875728"/>
                <a:gd name="connsiteY63" fmla="*/ 751114 h 796834"/>
                <a:gd name="connsiteX64" fmla="*/ 97972 w 875728"/>
                <a:gd name="connsiteY64" fmla="*/ 746760 h 796834"/>
                <a:gd name="connsiteX65" fmla="*/ 104503 w 875728"/>
                <a:gd name="connsiteY65" fmla="*/ 744583 h 796834"/>
                <a:gd name="connsiteX66" fmla="*/ 130629 w 875728"/>
                <a:gd name="connsiteY66" fmla="*/ 738052 h 796834"/>
                <a:gd name="connsiteX67" fmla="*/ 139337 w 875728"/>
                <a:gd name="connsiteY67" fmla="*/ 735874 h 796834"/>
                <a:gd name="connsiteX68" fmla="*/ 152400 w 875728"/>
                <a:gd name="connsiteY68" fmla="*/ 731520 h 796834"/>
                <a:gd name="connsiteX69" fmla="*/ 165463 w 875728"/>
                <a:gd name="connsiteY69" fmla="*/ 729343 h 796834"/>
                <a:gd name="connsiteX70" fmla="*/ 174172 w 875728"/>
                <a:gd name="connsiteY70" fmla="*/ 727166 h 796834"/>
                <a:gd name="connsiteX71" fmla="*/ 226423 w 875728"/>
                <a:gd name="connsiteY71" fmla="*/ 720634 h 796834"/>
                <a:gd name="connsiteX72" fmla="*/ 243840 w 875728"/>
                <a:gd name="connsiteY72" fmla="*/ 716280 h 796834"/>
                <a:gd name="connsiteX73" fmla="*/ 265612 w 875728"/>
                <a:gd name="connsiteY73" fmla="*/ 711926 h 796834"/>
                <a:gd name="connsiteX74" fmla="*/ 278675 w 875728"/>
                <a:gd name="connsiteY74" fmla="*/ 707572 h 796834"/>
                <a:gd name="connsiteX75" fmla="*/ 293915 w 875728"/>
                <a:gd name="connsiteY75" fmla="*/ 701040 h 796834"/>
                <a:gd name="connsiteX76" fmla="*/ 317863 w 875728"/>
                <a:gd name="connsiteY76" fmla="*/ 698863 h 796834"/>
                <a:gd name="connsiteX77" fmla="*/ 328749 w 875728"/>
                <a:gd name="connsiteY77" fmla="*/ 696686 h 796834"/>
                <a:gd name="connsiteX78" fmla="*/ 346166 w 875728"/>
                <a:gd name="connsiteY78" fmla="*/ 690154 h 796834"/>
                <a:gd name="connsiteX79" fmla="*/ 363583 w 875728"/>
                <a:gd name="connsiteY79" fmla="*/ 681446 h 796834"/>
                <a:gd name="connsiteX80" fmla="*/ 381000 w 875728"/>
                <a:gd name="connsiteY80" fmla="*/ 677092 h 796834"/>
                <a:gd name="connsiteX81" fmla="*/ 387532 w 875728"/>
                <a:gd name="connsiteY81" fmla="*/ 674914 h 796834"/>
                <a:gd name="connsiteX82" fmla="*/ 396240 w 875728"/>
                <a:gd name="connsiteY82" fmla="*/ 672737 h 796834"/>
                <a:gd name="connsiteX83" fmla="*/ 413657 w 875728"/>
                <a:gd name="connsiteY83" fmla="*/ 664029 h 796834"/>
                <a:gd name="connsiteX84" fmla="*/ 424543 w 875728"/>
                <a:gd name="connsiteY84" fmla="*/ 661852 h 796834"/>
                <a:gd name="connsiteX85" fmla="*/ 441960 w 875728"/>
                <a:gd name="connsiteY85" fmla="*/ 657497 h 796834"/>
                <a:gd name="connsiteX86" fmla="*/ 457200 w 875728"/>
                <a:gd name="connsiteY86" fmla="*/ 655320 h 796834"/>
                <a:gd name="connsiteX87" fmla="*/ 465909 w 875728"/>
                <a:gd name="connsiteY87" fmla="*/ 653143 h 796834"/>
                <a:gd name="connsiteX88" fmla="*/ 487680 w 875728"/>
                <a:gd name="connsiteY88" fmla="*/ 650966 h 796834"/>
                <a:gd name="connsiteX89" fmla="*/ 496389 w 875728"/>
                <a:gd name="connsiteY89" fmla="*/ 646612 h 796834"/>
                <a:gd name="connsiteX90" fmla="*/ 507275 w 875728"/>
                <a:gd name="connsiteY90" fmla="*/ 644434 h 796834"/>
                <a:gd name="connsiteX91" fmla="*/ 515983 w 875728"/>
                <a:gd name="connsiteY91" fmla="*/ 642257 h 796834"/>
                <a:gd name="connsiteX92" fmla="*/ 539932 w 875728"/>
                <a:gd name="connsiteY92" fmla="*/ 637903 h 796834"/>
                <a:gd name="connsiteX93" fmla="*/ 559526 w 875728"/>
                <a:gd name="connsiteY93" fmla="*/ 629194 h 796834"/>
                <a:gd name="connsiteX94" fmla="*/ 566057 w 875728"/>
                <a:gd name="connsiteY94" fmla="*/ 627017 h 796834"/>
                <a:gd name="connsiteX95" fmla="*/ 579120 w 875728"/>
                <a:gd name="connsiteY95" fmla="*/ 618309 h 796834"/>
                <a:gd name="connsiteX96" fmla="*/ 596537 w 875728"/>
                <a:gd name="connsiteY96" fmla="*/ 607423 h 796834"/>
                <a:gd name="connsiteX97" fmla="*/ 603069 w 875728"/>
                <a:gd name="connsiteY97" fmla="*/ 605246 h 796834"/>
                <a:gd name="connsiteX98" fmla="*/ 616132 w 875728"/>
                <a:gd name="connsiteY98" fmla="*/ 596537 h 796834"/>
                <a:gd name="connsiteX99" fmla="*/ 627017 w 875728"/>
                <a:gd name="connsiteY99" fmla="*/ 590006 h 796834"/>
                <a:gd name="connsiteX100" fmla="*/ 646612 w 875728"/>
                <a:gd name="connsiteY100" fmla="*/ 585652 h 796834"/>
                <a:gd name="connsiteX101" fmla="*/ 681446 w 875728"/>
                <a:gd name="connsiteY101" fmla="*/ 579120 h 796834"/>
                <a:gd name="connsiteX102" fmla="*/ 687977 w 875728"/>
                <a:gd name="connsiteY102" fmla="*/ 576943 h 796834"/>
                <a:gd name="connsiteX103" fmla="*/ 696686 w 875728"/>
                <a:gd name="connsiteY103" fmla="*/ 574766 h 796834"/>
                <a:gd name="connsiteX104" fmla="*/ 705395 w 875728"/>
                <a:gd name="connsiteY104" fmla="*/ 570412 h 796834"/>
                <a:gd name="connsiteX105" fmla="*/ 720635 w 875728"/>
                <a:gd name="connsiteY105" fmla="*/ 568234 h 796834"/>
                <a:gd name="connsiteX106" fmla="*/ 735875 w 875728"/>
                <a:gd name="connsiteY106" fmla="*/ 561703 h 796834"/>
                <a:gd name="connsiteX107" fmla="*/ 742406 w 875728"/>
                <a:gd name="connsiteY107" fmla="*/ 559526 h 796834"/>
                <a:gd name="connsiteX108" fmla="*/ 753292 w 875728"/>
                <a:gd name="connsiteY108" fmla="*/ 550817 h 796834"/>
                <a:gd name="connsiteX109" fmla="*/ 746760 w 875728"/>
                <a:gd name="connsiteY109" fmla="*/ 529046 h 796834"/>
                <a:gd name="connsiteX110" fmla="*/ 744583 w 875728"/>
                <a:gd name="connsiteY110" fmla="*/ 520337 h 796834"/>
                <a:gd name="connsiteX111" fmla="*/ 735875 w 875728"/>
                <a:gd name="connsiteY111" fmla="*/ 507274 h 796834"/>
                <a:gd name="connsiteX112" fmla="*/ 733697 w 875728"/>
                <a:gd name="connsiteY112" fmla="*/ 500743 h 796834"/>
                <a:gd name="connsiteX113" fmla="*/ 722812 w 875728"/>
                <a:gd name="connsiteY113" fmla="*/ 485503 h 796834"/>
                <a:gd name="connsiteX114" fmla="*/ 711926 w 875728"/>
                <a:gd name="connsiteY114" fmla="*/ 474617 h 796834"/>
                <a:gd name="connsiteX115" fmla="*/ 672737 w 875728"/>
                <a:gd name="connsiteY115" fmla="*/ 476794 h 796834"/>
                <a:gd name="connsiteX116" fmla="*/ 664029 w 875728"/>
                <a:gd name="connsiteY116" fmla="*/ 474617 h 796834"/>
                <a:gd name="connsiteX117" fmla="*/ 650966 w 875728"/>
                <a:gd name="connsiteY117" fmla="*/ 470263 h 796834"/>
                <a:gd name="connsiteX118" fmla="*/ 642257 w 875728"/>
                <a:gd name="connsiteY118" fmla="*/ 468086 h 796834"/>
                <a:gd name="connsiteX119" fmla="*/ 633549 w 875728"/>
                <a:gd name="connsiteY119" fmla="*/ 463732 h 796834"/>
                <a:gd name="connsiteX120" fmla="*/ 627017 w 875728"/>
                <a:gd name="connsiteY120" fmla="*/ 461554 h 796834"/>
                <a:gd name="connsiteX121" fmla="*/ 620486 w 875728"/>
                <a:gd name="connsiteY121" fmla="*/ 457200 h 796834"/>
                <a:gd name="connsiteX122" fmla="*/ 613955 w 875728"/>
                <a:gd name="connsiteY122" fmla="*/ 444137 h 796834"/>
                <a:gd name="connsiteX123" fmla="*/ 616132 w 875728"/>
                <a:gd name="connsiteY123" fmla="*/ 435429 h 796834"/>
                <a:gd name="connsiteX124" fmla="*/ 627017 w 875728"/>
                <a:gd name="connsiteY124" fmla="*/ 433252 h 796834"/>
                <a:gd name="connsiteX125" fmla="*/ 644435 w 875728"/>
                <a:gd name="connsiteY125" fmla="*/ 431074 h 796834"/>
                <a:gd name="connsiteX126" fmla="*/ 664029 w 875728"/>
                <a:gd name="connsiteY126" fmla="*/ 424543 h 796834"/>
                <a:gd name="connsiteX127" fmla="*/ 670560 w 875728"/>
                <a:gd name="connsiteY127" fmla="*/ 422366 h 796834"/>
                <a:gd name="connsiteX128" fmla="*/ 683623 w 875728"/>
                <a:gd name="connsiteY128" fmla="*/ 424543 h 796834"/>
                <a:gd name="connsiteX129" fmla="*/ 696686 w 875728"/>
                <a:gd name="connsiteY129" fmla="*/ 428897 h 796834"/>
                <a:gd name="connsiteX130" fmla="*/ 703217 w 875728"/>
                <a:gd name="connsiteY130" fmla="*/ 431074 h 796834"/>
                <a:gd name="connsiteX131" fmla="*/ 753292 w 875728"/>
                <a:gd name="connsiteY131" fmla="*/ 435429 h 796834"/>
                <a:gd name="connsiteX132" fmla="*/ 759823 w 875728"/>
                <a:gd name="connsiteY132" fmla="*/ 437606 h 796834"/>
                <a:gd name="connsiteX133" fmla="*/ 785949 w 875728"/>
                <a:gd name="connsiteY133" fmla="*/ 433252 h 796834"/>
                <a:gd name="connsiteX134" fmla="*/ 794657 w 875728"/>
                <a:gd name="connsiteY134" fmla="*/ 422366 h 796834"/>
                <a:gd name="connsiteX135" fmla="*/ 799012 w 875728"/>
                <a:gd name="connsiteY135" fmla="*/ 418012 h 796834"/>
                <a:gd name="connsiteX136" fmla="*/ 803366 w 875728"/>
                <a:gd name="connsiteY136" fmla="*/ 404949 h 796834"/>
                <a:gd name="connsiteX137" fmla="*/ 805543 w 875728"/>
                <a:gd name="connsiteY137" fmla="*/ 398417 h 796834"/>
                <a:gd name="connsiteX138" fmla="*/ 803366 w 875728"/>
                <a:gd name="connsiteY138" fmla="*/ 354874 h 796834"/>
                <a:gd name="connsiteX139" fmla="*/ 790303 w 875728"/>
                <a:gd name="connsiteY139" fmla="*/ 343989 h 796834"/>
                <a:gd name="connsiteX140" fmla="*/ 785949 w 875728"/>
                <a:gd name="connsiteY140" fmla="*/ 339634 h 796834"/>
                <a:gd name="connsiteX141" fmla="*/ 772886 w 875728"/>
                <a:gd name="connsiteY141" fmla="*/ 335280 h 796834"/>
                <a:gd name="connsiteX142" fmla="*/ 751115 w 875728"/>
                <a:gd name="connsiteY142" fmla="*/ 328749 h 796834"/>
                <a:gd name="connsiteX143" fmla="*/ 731520 w 875728"/>
                <a:gd name="connsiteY143" fmla="*/ 326572 h 796834"/>
                <a:gd name="connsiteX144" fmla="*/ 618309 w 875728"/>
                <a:gd name="connsiteY144" fmla="*/ 322217 h 796834"/>
                <a:gd name="connsiteX145" fmla="*/ 605246 w 875728"/>
                <a:gd name="connsiteY145" fmla="*/ 320040 h 796834"/>
                <a:gd name="connsiteX146" fmla="*/ 598715 w 875728"/>
                <a:gd name="connsiteY146" fmla="*/ 315686 h 796834"/>
                <a:gd name="connsiteX147" fmla="*/ 598715 w 875728"/>
                <a:gd name="connsiteY147" fmla="*/ 300446 h 796834"/>
                <a:gd name="connsiteX148" fmla="*/ 605246 w 875728"/>
                <a:gd name="connsiteY148" fmla="*/ 296092 h 796834"/>
                <a:gd name="connsiteX149" fmla="*/ 613955 w 875728"/>
                <a:gd name="connsiteY149" fmla="*/ 293914 h 796834"/>
                <a:gd name="connsiteX150" fmla="*/ 624840 w 875728"/>
                <a:gd name="connsiteY150" fmla="*/ 291737 h 796834"/>
                <a:gd name="connsiteX151" fmla="*/ 637903 w 875728"/>
                <a:gd name="connsiteY151" fmla="*/ 289560 h 796834"/>
                <a:gd name="connsiteX152" fmla="*/ 644435 w 875728"/>
                <a:gd name="connsiteY152" fmla="*/ 287383 h 796834"/>
                <a:gd name="connsiteX153" fmla="*/ 653143 w 875728"/>
                <a:gd name="connsiteY153" fmla="*/ 285206 h 796834"/>
                <a:gd name="connsiteX154" fmla="*/ 659675 w 875728"/>
                <a:gd name="connsiteY154" fmla="*/ 283029 h 796834"/>
                <a:gd name="connsiteX155" fmla="*/ 687977 w 875728"/>
                <a:gd name="connsiteY155" fmla="*/ 280852 h 796834"/>
                <a:gd name="connsiteX156" fmla="*/ 711926 w 875728"/>
                <a:gd name="connsiteY156" fmla="*/ 278674 h 796834"/>
                <a:gd name="connsiteX157" fmla="*/ 716280 w 875728"/>
                <a:gd name="connsiteY157" fmla="*/ 272143 h 796834"/>
                <a:gd name="connsiteX158" fmla="*/ 724989 w 875728"/>
                <a:gd name="connsiteY158" fmla="*/ 263434 h 796834"/>
                <a:gd name="connsiteX159" fmla="*/ 729343 w 875728"/>
                <a:gd name="connsiteY159" fmla="*/ 256903 h 796834"/>
                <a:gd name="connsiteX160" fmla="*/ 729343 w 875728"/>
                <a:gd name="connsiteY160" fmla="*/ 213360 h 796834"/>
                <a:gd name="connsiteX161" fmla="*/ 727166 w 875728"/>
                <a:gd name="connsiteY161" fmla="*/ 204652 h 796834"/>
                <a:gd name="connsiteX162" fmla="*/ 718457 w 875728"/>
                <a:gd name="connsiteY162" fmla="*/ 193766 h 796834"/>
                <a:gd name="connsiteX163" fmla="*/ 703217 w 875728"/>
                <a:gd name="connsiteY163" fmla="*/ 178526 h 796834"/>
                <a:gd name="connsiteX164" fmla="*/ 687977 w 875728"/>
                <a:gd name="connsiteY164" fmla="*/ 163286 h 796834"/>
                <a:gd name="connsiteX165" fmla="*/ 681446 w 875728"/>
                <a:gd name="connsiteY165" fmla="*/ 158932 h 796834"/>
                <a:gd name="connsiteX166" fmla="*/ 672737 w 875728"/>
                <a:gd name="connsiteY166" fmla="*/ 150223 h 796834"/>
                <a:gd name="connsiteX167" fmla="*/ 666206 w 875728"/>
                <a:gd name="connsiteY167" fmla="*/ 145869 h 796834"/>
                <a:gd name="connsiteX168" fmla="*/ 661852 w 875728"/>
                <a:gd name="connsiteY168" fmla="*/ 141514 h 796834"/>
                <a:gd name="connsiteX169" fmla="*/ 653143 w 875728"/>
                <a:gd name="connsiteY169" fmla="*/ 139337 h 796834"/>
                <a:gd name="connsiteX170" fmla="*/ 646612 w 875728"/>
                <a:gd name="connsiteY170" fmla="*/ 132806 h 796834"/>
                <a:gd name="connsiteX171" fmla="*/ 640080 w 875728"/>
                <a:gd name="connsiteY171" fmla="*/ 130629 h 796834"/>
                <a:gd name="connsiteX172" fmla="*/ 581297 w 875728"/>
                <a:gd name="connsiteY172" fmla="*/ 128452 h 796834"/>
                <a:gd name="connsiteX173" fmla="*/ 572589 w 875728"/>
                <a:gd name="connsiteY173" fmla="*/ 126274 h 796834"/>
                <a:gd name="connsiteX174" fmla="*/ 546463 w 875728"/>
                <a:gd name="connsiteY174" fmla="*/ 121920 h 796834"/>
                <a:gd name="connsiteX175" fmla="*/ 539932 w 875728"/>
                <a:gd name="connsiteY175" fmla="*/ 119743 h 796834"/>
                <a:gd name="connsiteX176" fmla="*/ 533400 w 875728"/>
                <a:gd name="connsiteY176" fmla="*/ 115389 h 796834"/>
                <a:gd name="connsiteX177" fmla="*/ 518160 w 875728"/>
                <a:gd name="connsiteY177" fmla="*/ 108857 h 796834"/>
                <a:gd name="connsiteX178" fmla="*/ 502920 w 875728"/>
                <a:gd name="connsiteY178" fmla="*/ 106680 h 796834"/>
                <a:gd name="connsiteX179" fmla="*/ 485503 w 875728"/>
                <a:gd name="connsiteY179" fmla="*/ 102326 h 796834"/>
                <a:gd name="connsiteX180" fmla="*/ 474617 w 875728"/>
                <a:gd name="connsiteY180" fmla="*/ 100149 h 796834"/>
                <a:gd name="connsiteX181" fmla="*/ 435429 w 875728"/>
                <a:gd name="connsiteY181" fmla="*/ 95794 h 796834"/>
                <a:gd name="connsiteX182" fmla="*/ 413657 w 875728"/>
                <a:gd name="connsiteY182" fmla="*/ 89263 h 796834"/>
                <a:gd name="connsiteX183" fmla="*/ 398417 w 875728"/>
                <a:gd name="connsiteY183" fmla="*/ 87086 h 796834"/>
                <a:gd name="connsiteX184" fmla="*/ 367937 w 875728"/>
                <a:gd name="connsiteY184" fmla="*/ 82732 h 796834"/>
                <a:gd name="connsiteX185" fmla="*/ 361406 w 875728"/>
                <a:gd name="connsiteY185" fmla="*/ 80554 h 796834"/>
                <a:gd name="connsiteX186" fmla="*/ 343989 w 875728"/>
                <a:gd name="connsiteY186" fmla="*/ 76200 h 796834"/>
                <a:gd name="connsiteX187" fmla="*/ 328749 w 875728"/>
                <a:gd name="connsiteY187" fmla="*/ 69669 h 796834"/>
                <a:gd name="connsiteX188" fmla="*/ 317863 w 875728"/>
                <a:gd name="connsiteY188" fmla="*/ 67492 h 796834"/>
                <a:gd name="connsiteX189" fmla="*/ 311332 w 875728"/>
                <a:gd name="connsiteY189" fmla="*/ 65314 h 796834"/>
                <a:gd name="connsiteX190" fmla="*/ 283029 w 875728"/>
                <a:gd name="connsiteY190" fmla="*/ 63137 h 796834"/>
                <a:gd name="connsiteX191" fmla="*/ 263435 w 875728"/>
                <a:gd name="connsiteY191" fmla="*/ 60960 h 796834"/>
                <a:gd name="connsiteX192" fmla="*/ 230777 w 875728"/>
                <a:gd name="connsiteY192" fmla="*/ 56606 h 796834"/>
                <a:gd name="connsiteX193" fmla="*/ 132806 w 875728"/>
                <a:gd name="connsiteY193" fmla="*/ 54429 h 796834"/>
                <a:gd name="connsiteX194" fmla="*/ 124097 w 875728"/>
                <a:gd name="connsiteY194" fmla="*/ 52252 h 796834"/>
                <a:gd name="connsiteX195" fmla="*/ 111035 w 875728"/>
                <a:gd name="connsiteY195" fmla="*/ 47897 h 796834"/>
                <a:gd name="connsiteX196" fmla="*/ 91440 w 875728"/>
                <a:gd name="connsiteY196" fmla="*/ 45720 h 796834"/>
                <a:gd name="connsiteX197" fmla="*/ 84909 w 875728"/>
                <a:gd name="connsiteY197" fmla="*/ 43543 h 796834"/>
                <a:gd name="connsiteX198" fmla="*/ 60960 w 875728"/>
                <a:gd name="connsiteY198" fmla="*/ 37012 h 796834"/>
                <a:gd name="connsiteX199" fmla="*/ 52252 w 875728"/>
                <a:gd name="connsiteY199" fmla="*/ 32657 h 796834"/>
                <a:gd name="connsiteX200" fmla="*/ 37012 w 875728"/>
                <a:gd name="connsiteY200" fmla="*/ 28303 h 796834"/>
                <a:gd name="connsiteX201" fmla="*/ 23949 w 875728"/>
                <a:gd name="connsiteY201" fmla="*/ 23949 h 796834"/>
                <a:gd name="connsiteX202" fmla="*/ 17417 w 875728"/>
                <a:gd name="connsiteY202" fmla="*/ 21772 h 796834"/>
                <a:gd name="connsiteX203" fmla="*/ 0 w 875728"/>
                <a:gd name="connsiteY203" fmla="*/ 19594 h 796834"/>
                <a:gd name="connsiteX204" fmla="*/ 13063 w 875728"/>
                <a:gd name="connsiteY204" fmla="*/ 15240 h 796834"/>
                <a:gd name="connsiteX205" fmla="*/ 19595 w 875728"/>
                <a:gd name="connsiteY205" fmla="*/ 13063 h 796834"/>
                <a:gd name="connsiteX206" fmla="*/ 26126 w 875728"/>
                <a:gd name="connsiteY206" fmla="*/ 8709 h 796834"/>
                <a:gd name="connsiteX207" fmla="*/ 39189 w 875728"/>
                <a:gd name="connsiteY207" fmla="*/ 6532 h 796834"/>
                <a:gd name="connsiteX208" fmla="*/ 45720 w 875728"/>
                <a:gd name="connsiteY208" fmla="*/ 4354 h 796834"/>
                <a:gd name="connsiteX209" fmla="*/ 45720 w 875728"/>
                <a:gd name="connsiteY209" fmla="*/ 0 h 79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875728" h="796834">
                  <a:moveTo>
                    <a:pt x="45720" y="0"/>
                  </a:moveTo>
                  <a:lnTo>
                    <a:pt x="195943" y="2177"/>
                  </a:lnTo>
                  <a:cubicBezTo>
                    <a:pt x="209023" y="2478"/>
                    <a:pt x="222064" y="3716"/>
                    <a:pt x="235132" y="4354"/>
                  </a:cubicBezTo>
                  <a:lnTo>
                    <a:pt x="285206" y="6532"/>
                  </a:lnTo>
                  <a:cubicBezTo>
                    <a:pt x="291012" y="7258"/>
                    <a:pt x="296792" y="8223"/>
                    <a:pt x="302623" y="8709"/>
                  </a:cubicBezTo>
                  <a:cubicBezTo>
                    <a:pt x="327207" y="10758"/>
                    <a:pt x="364500" y="12062"/>
                    <a:pt x="387532" y="13063"/>
                  </a:cubicBezTo>
                  <a:cubicBezTo>
                    <a:pt x="479476" y="23278"/>
                    <a:pt x="571778" y="18698"/>
                    <a:pt x="664029" y="17417"/>
                  </a:cubicBezTo>
                  <a:cubicBezTo>
                    <a:pt x="672012" y="16691"/>
                    <a:pt x="680016" y="16177"/>
                    <a:pt x="687977" y="15240"/>
                  </a:cubicBezTo>
                  <a:cubicBezTo>
                    <a:pt x="692361" y="14724"/>
                    <a:pt x="696660" y="13610"/>
                    <a:pt x="701040" y="13063"/>
                  </a:cubicBezTo>
                  <a:cubicBezTo>
                    <a:pt x="708277" y="12158"/>
                    <a:pt x="715555" y="11612"/>
                    <a:pt x="722812" y="10886"/>
                  </a:cubicBezTo>
                  <a:cubicBezTo>
                    <a:pt x="725715" y="10160"/>
                    <a:pt x="728643" y="9531"/>
                    <a:pt x="731520" y="8709"/>
                  </a:cubicBezTo>
                  <a:cubicBezTo>
                    <a:pt x="733727" y="8079"/>
                    <a:pt x="735770" y="6772"/>
                    <a:pt x="738052" y="6532"/>
                  </a:cubicBezTo>
                  <a:cubicBezTo>
                    <a:pt x="749622" y="5314"/>
                    <a:pt x="761286" y="5246"/>
                    <a:pt x="772886" y="4354"/>
                  </a:cubicBezTo>
                  <a:cubicBezTo>
                    <a:pt x="780158" y="3795"/>
                    <a:pt x="787400" y="2903"/>
                    <a:pt x="794657" y="2177"/>
                  </a:cubicBezTo>
                  <a:cubicBezTo>
                    <a:pt x="821509" y="2903"/>
                    <a:pt x="848449" y="2060"/>
                    <a:pt x="875212" y="4354"/>
                  </a:cubicBezTo>
                  <a:cubicBezTo>
                    <a:pt x="877257" y="4529"/>
                    <a:pt x="872693" y="7791"/>
                    <a:pt x="870857" y="8709"/>
                  </a:cubicBezTo>
                  <a:cubicBezTo>
                    <a:pt x="870851" y="8712"/>
                    <a:pt x="854531" y="14151"/>
                    <a:pt x="851263" y="15240"/>
                  </a:cubicBezTo>
                  <a:lnTo>
                    <a:pt x="844732" y="17417"/>
                  </a:lnTo>
                  <a:lnTo>
                    <a:pt x="838200" y="19594"/>
                  </a:lnTo>
                  <a:cubicBezTo>
                    <a:pt x="838926" y="21771"/>
                    <a:pt x="839879" y="23886"/>
                    <a:pt x="840377" y="26126"/>
                  </a:cubicBezTo>
                  <a:cubicBezTo>
                    <a:pt x="844204" y="43345"/>
                    <a:pt x="843527" y="54073"/>
                    <a:pt x="840377" y="74023"/>
                  </a:cubicBezTo>
                  <a:cubicBezTo>
                    <a:pt x="839969" y="76607"/>
                    <a:pt x="837474" y="78377"/>
                    <a:pt x="836023" y="80554"/>
                  </a:cubicBezTo>
                  <a:cubicBezTo>
                    <a:pt x="830803" y="96216"/>
                    <a:pt x="837136" y="76657"/>
                    <a:pt x="831669" y="95794"/>
                  </a:cubicBezTo>
                  <a:cubicBezTo>
                    <a:pt x="831039" y="98001"/>
                    <a:pt x="830152" y="100128"/>
                    <a:pt x="829492" y="102326"/>
                  </a:cubicBezTo>
                  <a:cubicBezTo>
                    <a:pt x="827974" y="107387"/>
                    <a:pt x="826589" y="112486"/>
                    <a:pt x="825137" y="117566"/>
                  </a:cubicBezTo>
                  <a:cubicBezTo>
                    <a:pt x="824411" y="134257"/>
                    <a:pt x="822960" y="150933"/>
                    <a:pt x="822960" y="167640"/>
                  </a:cubicBezTo>
                  <a:cubicBezTo>
                    <a:pt x="822960" y="346143"/>
                    <a:pt x="831785" y="269032"/>
                    <a:pt x="822960" y="339634"/>
                  </a:cubicBezTo>
                  <a:cubicBezTo>
                    <a:pt x="822234" y="354148"/>
                    <a:pt x="821689" y="368673"/>
                    <a:pt x="820783" y="383177"/>
                  </a:cubicBezTo>
                  <a:cubicBezTo>
                    <a:pt x="819166" y="409051"/>
                    <a:pt x="820448" y="401933"/>
                    <a:pt x="816429" y="418012"/>
                  </a:cubicBezTo>
                  <a:cubicBezTo>
                    <a:pt x="817155" y="464458"/>
                    <a:pt x="817351" y="510915"/>
                    <a:pt x="818606" y="557349"/>
                  </a:cubicBezTo>
                  <a:cubicBezTo>
                    <a:pt x="818803" y="564640"/>
                    <a:pt x="819978" y="571871"/>
                    <a:pt x="820783" y="579120"/>
                  </a:cubicBezTo>
                  <a:cubicBezTo>
                    <a:pt x="821180" y="582694"/>
                    <a:pt x="824252" y="607352"/>
                    <a:pt x="825137" y="611777"/>
                  </a:cubicBezTo>
                  <a:cubicBezTo>
                    <a:pt x="825587" y="614028"/>
                    <a:pt x="826589" y="616132"/>
                    <a:pt x="827315" y="618309"/>
                  </a:cubicBezTo>
                  <a:cubicBezTo>
                    <a:pt x="828041" y="624840"/>
                    <a:pt x="828412" y="631421"/>
                    <a:pt x="829492" y="637903"/>
                  </a:cubicBezTo>
                  <a:cubicBezTo>
                    <a:pt x="829869" y="640167"/>
                    <a:pt x="831320" y="642166"/>
                    <a:pt x="831669" y="644434"/>
                  </a:cubicBezTo>
                  <a:cubicBezTo>
                    <a:pt x="832047" y="646892"/>
                    <a:pt x="834440" y="676167"/>
                    <a:pt x="836023" y="681446"/>
                  </a:cubicBezTo>
                  <a:cubicBezTo>
                    <a:pt x="836775" y="683952"/>
                    <a:pt x="839207" y="685637"/>
                    <a:pt x="840377" y="687977"/>
                  </a:cubicBezTo>
                  <a:cubicBezTo>
                    <a:pt x="841403" y="690030"/>
                    <a:pt x="841829" y="692332"/>
                    <a:pt x="842555" y="694509"/>
                  </a:cubicBezTo>
                  <a:cubicBezTo>
                    <a:pt x="843281" y="703943"/>
                    <a:pt x="844732" y="713350"/>
                    <a:pt x="844732" y="722812"/>
                  </a:cubicBezTo>
                  <a:cubicBezTo>
                    <a:pt x="844732" y="727828"/>
                    <a:pt x="844408" y="745231"/>
                    <a:pt x="840377" y="753292"/>
                  </a:cubicBezTo>
                  <a:cubicBezTo>
                    <a:pt x="839207" y="755632"/>
                    <a:pt x="837193" y="757483"/>
                    <a:pt x="836023" y="759823"/>
                  </a:cubicBezTo>
                  <a:cubicBezTo>
                    <a:pt x="830659" y="770551"/>
                    <a:pt x="837809" y="762490"/>
                    <a:pt x="829492" y="772886"/>
                  </a:cubicBezTo>
                  <a:cubicBezTo>
                    <a:pt x="828210" y="774489"/>
                    <a:pt x="827043" y="776478"/>
                    <a:pt x="825137" y="777240"/>
                  </a:cubicBezTo>
                  <a:cubicBezTo>
                    <a:pt x="819581" y="779462"/>
                    <a:pt x="813397" y="779701"/>
                    <a:pt x="807720" y="781594"/>
                  </a:cubicBezTo>
                  <a:cubicBezTo>
                    <a:pt x="805543" y="782320"/>
                    <a:pt x="803338" y="782966"/>
                    <a:pt x="801189" y="783772"/>
                  </a:cubicBezTo>
                  <a:cubicBezTo>
                    <a:pt x="793838" y="786529"/>
                    <a:pt x="790684" y="788328"/>
                    <a:pt x="783772" y="790303"/>
                  </a:cubicBezTo>
                  <a:cubicBezTo>
                    <a:pt x="771973" y="793674"/>
                    <a:pt x="776255" y="791806"/>
                    <a:pt x="762000" y="794657"/>
                  </a:cubicBezTo>
                  <a:cubicBezTo>
                    <a:pt x="759066" y="795244"/>
                    <a:pt x="756195" y="796108"/>
                    <a:pt x="753292" y="796834"/>
                  </a:cubicBezTo>
                  <a:lnTo>
                    <a:pt x="701040" y="794657"/>
                  </a:lnTo>
                  <a:lnTo>
                    <a:pt x="618309" y="792480"/>
                  </a:lnTo>
                  <a:cubicBezTo>
                    <a:pt x="611693" y="792198"/>
                    <a:pt x="595780" y="790294"/>
                    <a:pt x="587829" y="788126"/>
                  </a:cubicBezTo>
                  <a:cubicBezTo>
                    <a:pt x="583401" y="786918"/>
                    <a:pt x="579267" y="784672"/>
                    <a:pt x="574766" y="783772"/>
                  </a:cubicBezTo>
                  <a:cubicBezTo>
                    <a:pt x="568322" y="782483"/>
                    <a:pt x="561703" y="782320"/>
                    <a:pt x="555172" y="781594"/>
                  </a:cubicBezTo>
                  <a:cubicBezTo>
                    <a:pt x="547488" y="779673"/>
                    <a:pt x="541585" y="777952"/>
                    <a:pt x="533400" y="777240"/>
                  </a:cubicBezTo>
                  <a:cubicBezTo>
                    <a:pt x="521088" y="776169"/>
                    <a:pt x="508726" y="775789"/>
                    <a:pt x="496389" y="775063"/>
                  </a:cubicBezTo>
                  <a:cubicBezTo>
                    <a:pt x="492076" y="774200"/>
                    <a:pt x="481407" y="772246"/>
                    <a:pt x="476795" y="770709"/>
                  </a:cubicBezTo>
                  <a:cubicBezTo>
                    <a:pt x="476651" y="770661"/>
                    <a:pt x="462057" y="764560"/>
                    <a:pt x="459377" y="764177"/>
                  </a:cubicBezTo>
                  <a:cubicBezTo>
                    <a:pt x="451442" y="763043"/>
                    <a:pt x="443412" y="762726"/>
                    <a:pt x="435429" y="762000"/>
                  </a:cubicBezTo>
                  <a:cubicBezTo>
                    <a:pt x="183671" y="766750"/>
                    <a:pt x="425135" y="760441"/>
                    <a:pt x="252549" y="768532"/>
                  </a:cubicBezTo>
                  <a:cubicBezTo>
                    <a:pt x="228616" y="769654"/>
                    <a:pt x="204646" y="769822"/>
                    <a:pt x="180703" y="770709"/>
                  </a:cubicBezTo>
                  <a:cubicBezTo>
                    <a:pt x="147957" y="771922"/>
                    <a:pt x="115296" y="773622"/>
                    <a:pt x="82732" y="777240"/>
                  </a:cubicBezTo>
                  <a:cubicBezTo>
                    <a:pt x="76926" y="776514"/>
                    <a:pt x="70747" y="777236"/>
                    <a:pt x="65315" y="775063"/>
                  </a:cubicBezTo>
                  <a:cubicBezTo>
                    <a:pt x="60896" y="773295"/>
                    <a:pt x="59072" y="765161"/>
                    <a:pt x="63137" y="762000"/>
                  </a:cubicBezTo>
                  <a:cubicBezTo>
                    <a:pt x="73896" y="753632"/>
                    <a:pt x="79872" y="753429"/>
                    <a:pt x="91440" y="751114"/>
                  </a:cubicBezTo>
                  <a:cubicBezTo>
                    <a:pt x="93617" y="749663"/>
                    <a:pt x="95632" y="747930"/>
                    <a:pt x="97972" y="746760"/>
                  </a:cubicBezTo>
                  <a:cubicBezTo>
                    <a:pt x="100025" y="745734"/>
                    <a:pt x="102289" y="745187"/>
                    <a:pt x="104503" y="744583"/>
                  </a:cubicBezTo>
                  <a:cubicBezTo>
                    <a:pt x="104543" y="744572"/>
                    <a:pt x="126255" y="739146"/>
                    <a:pt x="130629" y="738052"/>
                  </a:cubicBezTo>
                  <a:cubicBezTo>
                    <a:pt x="133532" y="737326"/>
                    <a:pt x="136498" y="736820"/>
                    <a:pt x="139337" y="735874"/>
                  </a:cubicBezTo>
                  <a:cubicBezTo>
                    <a:pt x="143691" y="734423"/>
                    <a:pt x="147873" y="732275"/>
                    <a:pt x="152400" y="731520"/>
                  </a:cubicBezTo>
                  <a:cubicBezTo>
                    <a:pt x="156754" y="730794"/>
                    <a:pt x="161134" y="730209"/>
                    <a:pt x="165463" y="729343"/>
                  </a:cubicBezTo>
                  <a:cubicBezTo>
                    <a:pt x="168397" y="728756"/>
                    <a:pt x="171203" y="727537"/>
                    <a:pt x="174172" y="727166"/>
                  </a:cubicBezTo>
                  <a:cubicBezTo>
                    <a:pt x="197819" y="724210"/>
                    <a:pt x="203070" y="726472"/>
                    <a:pt x="226423" y="720634"/>
                  </a:cubicBezTo>
                  <a:cubicBezTo>
                    <a:pt x="232229" y="719183"/>
                    <a:pt x="237988" y="717534"/>
                    <a:pt x="243840" y="716280"/>
                  </a:cubicBezTo>
                  <a:cubicBezTo>
                    <a:pt x="257571" y="713338"/>
                    <a:pt x="254169" y="715359"/>
                    <a:pt x="265612" y="711926"/>
                  </a:cubicBezTo>
                  <a:cubicBezTo>
                    <a:pt x="270008" y="710607"/>
                    <a:pt x="274570" y="709625"/>
                    <a:pt x="278675" y="707572"/>
                  </a:cubicBezTo>
                  <a:cubicBezTo>
                    <a:pt x="282191" y="705813"/>
                    <a:pt x="289427" y="701681"/>
                    <a:pt x="293915" y="701040"/>
                  </a:cubicBezTo>
                  <a:cubicBezTo>
                    <a:pt x="301850" y="699906"/>
                    <a:pt x="309880" y="699589"/>
                    <a:pt x="317863" y="698863"/>
                  </a:cubicBezTo>
                  <a:cubicBezTo>
                    <a:pt x="321492" y="698137"/>
                    <a:pt x="325159" y="697583"/>
                    <a:pt x="328749" y="696686"/>
                  </a:cubicBezTo>
                  <a:cubicBezTo>
                    <a:pt x="332519" y="695744"/>
                    <a:pt x="344166" y="691154"/>
                    <a:pt x="346166" y="690154"/>
                  </a:cubicBezTo>
                  <a:cubicBezTo>
                    <a:pt x="360146" y="683163"/>
                    <a:pt x="343998" y="687472"/>
                    <a:pt x="363583" y="681446"/>
                  </a:cubicBezTo>
                  <a:cubicBezTo>
                    <a:pt x="369303" y="679686"/>
                    <a:pt x="375323" y="678985"/>
                    <a:pt x="381000" y="677092"/>
                  </a:cubicBezTo>
                  <a:cubicBezTo>
                    <a:pt x="383177" y="676366"/>
                    <a:pt x="385325" y="675545"/>
                    <a:pt x="387532" y="674914"/>
                  </a:cubicBezTo>
                  <a:cubicBezTo>
                    <a:pt x="390409" y="674092"/>
                    <a:pt x="393478" y="673888"/>
                    <a:pt x="396240" y="672737"/>
                  </a:cubicBezTo>
                  <a:cubicBezTo>
                    <a:pt x="402232" y="670241"/>
                    <a:pt x="407292" y="665302"/>
                    <a:pt x="413657" y="664029"/>
                  </a:cubicBezTo>
                  <a:cubicBezTo>
                    <a:pt x="417286" y="663303"/>
                    <a:pt x="420937" y="662684"/>
                    <a:pt x="424543" y="661852"/>
                  </a:cubicBezTo>
                  <a:cubicBezTo>
                    <a:pt x="430374" y="660506"/>
                    <a:pt x="436036" y="658343"/>
                    <a:pt x="441960" y="657497"/>
                  </a:cubicBezTo>
                  <a:cubicBezTo>
                    <a:pt x="447040" y="656771"/>
                    <a:pt x="452151" y="656238"/>
                    <a:pt x="457200" y="655320"/>
                  </a:cubicBezTo>
                  <a:cubicBezTo>
                    <a:pt x="460144" y="654785"/>
                    <a:pt x="462947" y="653566"/>
                    <a:pt x="465909" y="653143"/>
                  </a:cubicBezTo>
                  <a:cubicBezTo>
                    <a:pt x="473129" y="652112"/>
                    <a:pt x="480423" y="651692"/>
                    <a:pt x="487680" y="650966"/>
                  </a:cubicBezTo>
                  <a:cubicBezTo>
                    <a:pt x="490583" y="649515"/>
                    <a:pt x="493310" y="647638"/>
                    <a:pt x="496389" y="646612"/>
                  </a:cubicBezTo>
                  <a:cubicBezTo>
                    <a:pt x="499900" y="645442"/>
                    <a:pt x="503663" y="645237"/>
                    <a:pt x="507275" y="644434"/>
                  </a:cubicBezTo>
                  <a:cubicBezTo>
                    <a:pt x="510196" y="643785"/>
                    <a:pt x="513062" y="642906"/>
                    <a:pt x="515983" y="642257"/>
                  </a:cubicBezTo>
                  <a:cubicBezTo>
                    <a:pt x="525110" y="640229"/>
                    <a:pt x="530481" y="639478"/>
                    <a:pt x="539932" y="637903"/>
                  </a:cubicBezTo>
                  <a:cubicBezTo>
                    <a:pt x="550282" y="631003"/>
                    <a:pt x="543982" y="634376"/>
                    <a:pt x="559526" y="629194"/>
                  </a:cubicBezTo>
                  <a:lnTo>
                    <a:pt x="566057" y="627017"/>
                  </a:lnTo>
                  <a:cubicBezTo>
                    <a:pt x="573820" y="619256"/>
                    <a:pt x="566817" y="625340"/>
                    <a:pt x="579120" y="618309"/>
                  </a:cubicBezTo>
                  <a:cubicBezTo>
                    <a:pt x="591207" y="611402"/>
                    <a:pt x="580119" y="615632"/>
                    <a:pt x="596537" y="607423"/>
                  </a:cubicBezTo>
                  <a:cubicBezTo>
                    <a:pt x="598590" y="606397"/>
                    <a:pt x="600892" y="605972"/>
                    <a:pt x="603069" y="605246"/>
                  </a:cubicBezTo>
                  <a:cubicBezTo>
                    <a:pt x="615449" y="592864"/>
                    <a:pt x="603529" y="602838"/>
                    <a:pt x="616132" y="596537"/>
                  </a:cubicBezTo>
                  <a:cubicBezTo>
                    <a:pt x="619917" y="594645"/>
                    <a:pt x="623150" y="591724"/>
                    <a:pt x="627017" y="590006"/>
                  </a:cubicBezTo>
                  <a:cubicBezTo>
                    <a:pt x="630122" y="588626"/>
                    <a:pt x="644162" y="586320"/>
                    <a:pt x="646612" y="585652"/>
                  </a:cubicBezTo>
                  <a:cubicBezTo>
                    <a:pt x="673608" y="578289"/>
                    <a:pt x="643963" y="582868"/>
                    <a:pt x="681446" y="579120"/>
                  </a:cubicBezTo>
                  <a:cubicBezTo>
                    <a:pt x="683623" y="578394"/>
                    <a:pt x="685771" y="577573"/>
                    <a:pt x="687977" y="576943"/>
                  </a:cubicBezTo>
                  <a:cubicBezTo>
                    <a:pt x="690854" y="576121"/>
                    <a:pt x="693884" y="575817"/>
                    <a:pt x="696686" y="574766"/>
                  </a:cubicBezTo>
                  <a:cubicBezTo>
                    <a:pt x="699725" y="573627"/>
                    <a:pt x="702264" y="571266"/>
                    <a:pt x="705395" y="570412"/>
                  </a:cubicBezTo>
                  <a:cubicBezTo>
                    <a:pt x="710346" y="569062"/>
                    <a:pt x="715555" y="568960"/>
                    <a:pt x="720635" y="568234"/>
                  </a:cubicBezTo>
                  <a:cubicBezTo>
                    <a:pt x="735951" y="563129"/>
                    <a:pt x="717043" y="569773"/>
                    <a:pt x="735875" y="561703"/>
                  </a:cubicBezTo>
                  <a:cubicBezTo>
                    <a:pt x="737984" y="560799"/>
                    <a:pt x="740354" y="560552"/>
                    <a:pt x="742406" y="559526"/>
                  </a:cubicBezTo>
                  <a:cubicBezTo>
                    <a:pt x="747899" y="556780"/>
                    <a:pt x="749242" y="554867"/>
                    <a:pt x="753292" y="550817"/>
                  </a:cubicBezTo>
                  <a:cubicBezTo>
                    <a:pt x="748859" y="524220"/>
                    <a:pt x="754356" y="549299"/>
                    <a:pt x="746760" y="529046"/>
                  </a:cubicBezTo>
                  <a:cubicBezTo>
                    <a:pt x="745709" y="526244"/>
                    <a:pt x="745634" y="523139"/>
                    <a:pt x="744583" y="520337"/>
                  </a:cubicBezTo>
                  <a:cubicBezTo>
                    <a:pt x="741420" y="511903"/>
                    <a:pt x="741189" y="512589"/>
                    <a:pt x="735875" y="507274"/>
                  </a:cubicBezTo>
                  <a:cubicBezTo>
                    <a:pt x="735149" y="505097"/>
                    <a:pt x="734723" y="502796"/>
                    <a:pt x="733697" y="500743"/>
                  </a:cubicBezTo>
                  <a:cubicBezTo>
                    <a:pt x="731395" y="496140"/>
                    <a:pt x="725276" y="489445"/>
                    <a:pt x="722812" y="485503"/>
                  </a:cubicBezTo>
                  <a:cubicBezTo>
                    <a:pt x="715732" y="474175"/>
                    <a:pt x="722737" y="478221"/>
                    <a:pt x="711926" y="474617"/>
                  </a:cubicBezTo>
                  <a:cubicBezTo>
                    <a:pt x="690573" y="481736"/>
                    <a:pt x="703437" y="479353"/>
                    <a:pt x="672737" y="476794"/>
                  </a:cubicBezTo>
                  <a:cubicBezTo>
                    <a:pt x="669834" y="476068"/>
                    <a:pt x="666895" y="475477"/>
                    <a:pt x="664029" y="474617"/>
                  </a:cubicBezTo>
                  <a:cubicBezTo>
                    <a:pt x="659633" y="473298"/>
                    <a:pt x="655419" y="471376"/>
                    <a:pt x="650966" y="470263"/>
                  </a:cubicBezTo>
                  <a:lnTo>
                    <a:pt x="642257" y="468086"/>
                  </a:lnTo>
                  <a:cubicBezTo>
                    <a:pt x="639354" y="466635"/>
                    <a:pt x="636532" y="465010"/>
                    <a:pt x="633549" y="463732"/>
                  </a:cubicBezTo>
                  <a:cubicBezTo>
                    <a:pt x="631439" y="462828"/>
                    <a:pt x="629070" y="462580"/>
                    <a:pt x="627017" y="461554"/>
                  </a:cubicBezTo>
                  <a:cubicBezTo>
                    <a:pt x="624677" y="460384"/>
                    <a:pt x="622663" y="458651"/>
                    <a:pt x="620486" y="457200"/>
                  </a:cubicBezTo>
                  <a:cubicBezTo>
                    <a:pt x="618284" y="453897"/>
                    <a:pt x="613955" y="448645"/>
                    <a:pt x="613955" y="444137"/>
                  </a:cubicBezTo>
                  <a:cubicBezTo>
                    <a:pt x="613955" y="441145"/>
                    <a:pt x="613833" y="437344"/>
                    <a:pt x="616132" y="435429"/>
                  </a:cubicBezTo>
                  <a:cubicBezTo>
                    <a:pt x="618975" y="433060"/>
                    <a:pt x="623360" y="433815"/>
                    <a:pt x="627017" y="433252"/>
                  </a:cubicBezTo>
                  <a:cubicBezTo>
                    <a:pt x="632800" y="432362"/>
                    <a:pt x="638629" y="431800"/>
                    <a:pt x="644435" y="431074"/>
                  </a:cubicBezTo>
                  <a:lnTo>
                    <a:pt x="664029" y="424543"/>
                  </a:lnTo>
                  <a:lnTo>
                    <a:pt x="670560" y="422366"/>
                  </a:lnTo>
                  <a:cubicBezTo>
                    <a:pt x="674914" y="423092"/>
                    <a:pt x="679340" y="423472"/>
                    <a:pt x="683623" y="424543"/>
                  </a:cubicBezTo>
                  <a:cubicBezTo>
                    <a:pt x="688076" y="425656"/>
                    <a:pt x="692332" y="427446"/>
                    <a:pt x="696686" y="428897"/>
                  </a:cubicBezTo>
                  <a:cubicBezTo>
                    <a:pt x="698863" y="429623"/>
                    <a:pt x="700945" y="430749"/>
                    <a:pt x="703217" y="431074"/>
                  </a:cubicBezTo>
                  <a:cubicBezTo>
                    <a:pt x="729974" y="434898"/>
                    <a:pt x="713335" y="432932"/>
                    <a:pt x="753292" y="435429"/>
                  </a:cubicBezTo>
                  <a:cubicBezTo>
                    <a:pt x="755469" y="436155"/>
                    <a:pt x="757528" y="437606"/>
                    <a:pt x="759823" y="437606"/>
                  </a:cubicBezTo>
                  <a:cubicBezTo>
                    <a:pt x="774406" y="437606"/>
                    <a:pt x="775729" y="436658"/>
                    <a:pt x="785949" y="433252"/>
                  </a:cubicBezTo>
                  <a:cubicBezTo>
                    <a:pt x="796471" y="422727"/>
                    <a:pt x="783660" y="436110"/>
                    <a:pt x="794657" y="422366"/>
                  </a:cubicBezTo>
                  <a:cubicBezTo>
                    <a:pt x="795939" y="420763"/>
                    <a:pt x="797560" y="419463"/>
                    <a:pt x="799012" y="418012"/>
                  </a:cubicBezTo>
                  <a:lnTo>
                    <a:pt x="803366" y="404949"/>
                  </a:lnTo>
                  <a:lnTo>
                    <a:pt x="805543" y="398417"/>
                  </a:lnTo>
                  <a:cubicBezTo>
                    <a:pt x="804817" y="383903"/>
                    <a:pt x="805856" y="369192"/>
                    <a:pt x="803366" y="354874"/>
                  </a:cubicBezTo>
                  <a:cubicBezTo>
                    <a:pt x="802739" y="351268"/>
                    <a:pt x="792806" y="345992"/>
                    <a:pt x="790303" y="343989"/>
                  </a:cubicBezTo>
                  <a:cubicBezTo>
                    <a:pt x="788700" y="342707"/>
                    <a:pt x="787785" y="340552"/>
                    <a:pt x="785949" y="339634"/>
                  </a:cubicBezTo>
                  <a:cubicBezTo>
                    <a:pt x="781844" y="337581"/>
                    <a:pt x="777240" y="336731"/>
                    <a:pt x="772886" y="335280"/>
                  </a:cubicBezTo>
                  <a:cubicBezTo>
                    <a:pt x="765840" y="332932"/>
                    <a:pt x="758512" y="329887"/>
                    <a:pt x="751115" y="328749"/>
                  </a:cubicBezTo>
                  <a:cubicBezTo>
                    <a:pt x="744620" y="327750"/>
                    <a:pt x="738052" y="327298"/>
                    <a:pt x="731520" y="326572"/>
                  </a:cubicBezTo>
                  <a:cubicBezTo>
                    <a:pt x="688309" y="315764"/>
                    <a:pt x="733977" y="326501"/>
                    <a:pt x="618309" y="322217"/>
                  </a:cubicBezTo>
                  <a:cubicBezTo>
                    <a:pt x="613898" y="322054"/>
                    <a:pt x="609600" y="320766"/>
                    <a:pt x="605246" y="320040"/>
                  </a:cubicBezTo>
                  <a:cubicBezTo>
                    <a:pt x="603069" y="318589"/>
                    <a:pt x="600349" y="317729"/>
                    <a:pt x="598715" y="315686"/>
                  </a:cubicBezTo>
                  <a:cubicBezTo>
                    <a:pt x="595509" y="311679"/>
                    <a:pt x="596086" y="304389"/>
                    <a:pt x="598715" y="300446"/>
                  </a:cubicBezTo>
                  <a:cubicBezTo>
                    <a:pt x="600166" y="298269"/>
                    <a:pt x="602841" y="297123"/>
                    <a:pt x="605246" y="296092"/>
                  </a:cubicBezTo>
                  <a:cubicBezTo>
                    <a:pt x="607996" y="294913"/>
                    <a:pt x="611034" y="294563"/>
                    <a:pt x="613955" y="293914"/>
                  </a:cubicBezTo>
                  <a:cubicBezTo>
                    <a:pt x="617567" y="293111"/>
                    <a:pt x="621199" y="292399"/>
                    <a:pt x="624840" y="291737"/>
                  </a:cubicBezTo>
                  <a:cubicBezTo>
                    <a:pt x="629183" y="290947"/>
                    <a:pt x="633594" y="290518"/>
                    <a:pt x="637903" y="289560"/>
                  </a:cubicBezTo>
                  <a:cubicBezTo>
                    <a:pt x="640143" y="289062"/>
                    <a:pt x="642228" y="288013"/>
                    <a:pt x="644435" y="287383"/>
                  </a:cubicBezTo>
                  <a:cubicBezTo>
                    <a:pt x="647312" y="286561"/>
                    <a:pt x="650266" y="286028"/>
                    <a:pt x="653143" y="285206"/>
                  </a:cubicBezTo>
                  <a:cubicBezTo>
                    <a:pt x="655350" y="284576"/>
                    <a:pt x="657398" y="283314"/>
                    <a:pt x="659675" y="283029"/>
                  </a:cubicBezTo>
                  <a:cubicBezTo>
                    <a:pt x="669064" y="281855"/>
                    <a:pt x="678548" y="281638"/>
                    <a:pt x="687977" y="280852"/>
                  </a:cubicBezTo>
                  <a:lnTo>
                    <a:pt x="711926" y="278674"/>
                  </a:lnTo>
                  <a:cubicBezTo>
                    <a:pt x="713377" y="276497"/>
                    <a:pt x="714577" y="274130"/>
                    <a:pt x="716280" y="272143"/>
                  </a:cubicBezTo>
                  <a:cubicBezTo>
                    <a:pt x="718952" y="269026"/>
                    <a:pt x="722712" y="266850"/>
                    <a:pt x="724989" y="263434"/>
                  </a:cubicBezTo>
                  <a:lnTo>
                    <a:pt x="729343" y="256903"/>
                  </a:lnTo>
                  <a:cubicBezTo>
                    <a:pt x="733348" y="236878"/>
                    <a:pt x="732685" y="245113"/>
                    <a:pt x="729343" y="213360"/>
                  </a:cubicBezTo>
                  <a:cubicBezTo>
                    <a:pt x="729030" y="210384"/>
                    <a:pt x="728345" y="207402"/>
                    <a:pt x="727166" y="204652"/>
                  </a:cubicBezTo>
                  <a:cubicBezTo>
                    <a:pt x="723611" y="196357"/>
                    <a:pt x="723142" y="200013"/>
                    <a:pt x="718457" y="193766"/>
                  </a:cubicBezTo>
                  <a:cubicBezTo>
                    <a:pt x="706811" y="178238"/>
                    <a:pt x="715444" y="182601"/>
                    <a:pt x="703217" y="178526"/>
                  </a:cubicBezTo>
                  <a:cubicBezTo>
                    <a:pt x="699385" y="167029"/>
                    <a:pt x="702950" y="173267"/>
                    <a:pt x="687977" y="163286"/>
                  </a:cubicBezTo>
                  <a:cubicBezTo>
                    <a:pt x="685800" y="161835"/>
                    <a:pt x="683296" y="160782"/>
                    <a:pt x="681446" y="158932"/>
                  </a:cubicBezTo>
                  <a:cubicBezTo>
                    <a:pt x="678543" y="156029"/>
                    <a:pt x="676153" y="152500"/>
                    <a:pt x="672737" y="150223"/>
                  </a:cubicBezTo>
                  <a:cubicBezTo>
                    <a:pt x="670560" y="148772"/>
                    <a:pt x="668249" y="147504"/>
                    <a:pt x="666206" y="145869"/>
                  </a:cubicBezTo>
                  <a:cubicBezTo>
                    <a:pt x="664603" y="144587"/>
                    <a:pt x="663688" y="142432"/>
                    <a:pt x="661852" y="141514"/>
                  </a:cubicBezTo>
                  <a:cubicBezTo>
                    <a:pt x="659176" y="140176"/>
                    <a:pt x="656046" y="140063"/>
                    <a:pt x="653143" y="139337"/>
                  </a:cubicBezTo>
                  <a:cubicBezTo>
                    <a:pt x="650966" y="137160"/>
                    <a:pt x="649174" y="134514"/>
                    <a:pt x="646612" y="132806"/>
                  </a:cubicBezTo>
                  <a:cubicBezTo>
                    <a:pt x="644702" y="131533"/>
                    <a:pt x="642370" y="130782"/>
                    <a:pt x="640080" y="130629"/>
                  </a:cubicBezTo>
                  <a:cubicBezTo>
                    <a:pt x="620516" y="129325"/>
                    <a:pt x="600891" y="129178"/>
                    <a:pt x="581297" y="128452"/>
                  </a:cubicBezTo>
                  <a:cubicBezTo>
                    <a:pt x="578394" y="127726"/>
                    <a:pt x="575530" y="126825"/>
                    <a:pt x="572589" y="126274"/>
                  </a:cubicBezTo>
                  <a:cubicBezTo>
                    <a:pt x="563911" y="124647"/>
                    <a:pt x="546463" y="121920"/>
                    <a:pt x="546463" y="121920"/>
                  </a:cubicBezTo>
                  <a:cubicBezTo>
                    <a:pt x="544286" y="121194"/>
                    <a:pt x="541985" y="120769"/>
                    <a:pt x="539932" y="119743"/>
                  </a:cubicBezTo>
                  <a:cubicBezTo>
                    <a:pt x="537592" y="118573"/>
                    <a:pt x="535672" y="116687"/>
                    <a:pt x="533400" y="115389"/>
                  </a:cubicBezTo>
                  <a:cubicBezTo>
                    <a:pt x="529583" y="113208"/>
                    <a:pt x="522861" y="109797"/>
                    <a:pt x="518160" y="108857"/>
                  </a:cubicBezTo>
                  <a:cubicBezTo>
                    <a:pt x="513128" y="107851"/>
                    <a:pt x="507982" y="107524"/>
                    <a:pt x="502920" y="106680"/>
                  </a:cubicBezTo>
                  <a:cubicBezTo>
                    <a:pt x="478851" y="102669"/>
                    <a:pt x="502327" y="106532"/>
                    <a:pt x="485503" y="102326"/>
                  </a:cubicBezTo>
                  <a:cubicBezTo>
                    <a:pt x="481913" y="101429"/>
                    <a:pt x="478267" y="100757"/>
                    <a:pt x="474617" y="100149"/>
                  </a:cubicBezTo>
                  <a:cubicBezTo>
                    <a:pt x="458729" y="97501"/>
                    <a:pt x="453104" y="97402"/>
                    <a:pt x="435429" y="95794"/>
                  </a:cubicBezTo>
                  <a:cubicBezTo>
                    <a:pt x="428611" y="93521"/>
                    <a:pt x="420897" y="90579"/>
                    <a:pt x="413657" y="89263"/>
                  </a:cubicBezTo>
                  <a:cubicBezTo>
                    <a:pt x="408608" y="88345"/>
                    <a:pt x="403479" y="87930"/>
                    <a:pt x="398417" y="87086"/>
                  </a:cubicBezTo>
                  <a:cubicBezTo>
                    <a:pt x="370689" y="82465"/>
                    <a:pt x="409678" y="87369"/>
                    <a:pt x="367937" y="82732"/>
                  </a:cubicBezTo>
                  <a:cubicBezTo>
                    <a:pt x="365760" y="82006"/>
                    <a:pt x="363620" y="81158"/>
                    <a:pt x="361406" y="80554"/>
                  </a:cubicBezTo>
                  <a:cubicBezTo>
                    <a:pt x="355633" y="78979"/>
                    <a:pt x="349342" y="78876"/>
                    <a:pt x="343989" y="76200"/>
                  </a:cubicBezTo>
                  <a:cubicBezTo>
                    <a:pt x="337760" y="73086"/>
                    <a:pt x="335155" y="71270"/>
                    <a:pt x="328749" y="69669"/>
                  </a:cubicBezTo>
                  <a:cubicBezTo>
                    <a:pt x="325159" y="68772"/>
                    <a:pt x="321453" y="68390"/>
                    <a:pt x="317863" y="67492"/>
                  </a:cubicBezTo>
                  <a:cubicBezTo>
                    <a:pt x="315637" y="66935"/>
                    <a:pt x="313609" y="65599"/>
                    <a:pt x="311332" y="65314"/>
                  </a:cubicBezTo>
                  <a:cubicBezTo>
                    <a:pt x="301943" y="64140"/>
                    <a:pt x="292452" y="63994"/>
                    <a:pt x="283029" y="63137"/>
                  </a:cubicBezTo>
                  <a:cubicBezTo>
                    <a:pt x="276484" y="62542"/>
                    <a:pt x="269956" y="61775"/>
                    <a:pt x="263435" y="60960"/>
                  </a:cubicBezTo>
                  <a:cubicBezTo>
                    <a:pt x="257839" y="60261"/>
                    <a:pt x="235686" y="56791"/>
                    <a:pt x="230777" y="56606"/>
                  </a:cubicBezTo>
                  <a:cubicBezTo>
                    <a:pt x="198135" y="55374"/>
                    <a:pt x="165463" y="55155"/>
                    <a:pt x="132806" y="54429"/>
                  </a:cubicBezTo>
                  <a:cubicBezTo>
                    <a:pt x="129903" y="53703"/>
                    <a:pt x="126963" y="53112"/>
                    <a:pt x="124097" y="52252"/>
                  </a:cubicBezTo>
                  <a:cubicBezTo>
                    <a:pt x="119701" y="50933"/>
                    <a:pt x="115597" y="48404"/>
                    <a:pt x="111035" y="47897"/>
                  </a:cubicBezTo>
                  <a:lnTo>
                    <a:pt x="91440" y="45720"/>
                  </a:lnTo>
                  <a:cubicBezTo>
                    <a:pt x="89263" y="44994"/>
                    <a:pt x="87135" y="44100"/>
                    <a:pt x="84909" y="43543"/>
                  </a:cubicBezTo>
                  <a:cubicBezTo>
                    <a:pt x="75357" y="41155"/>
                    <a:pt x="70296" y="41681"/>
                    <a:pt x="60960" y="37012"/>
                  </a:cubicBezTo>
                  <a:cubicBezTo>
                    <a:pt x="58057" y="35560"/>
                    <a:pt x="55235" y="33936"/>
                    <a:pt x="52252" y="32657"/>
                  </a:cubicBezTo>
                  <a:cubicBezTo>
                    <a:pt x="46567" y="30220"/>
                    <a:pt x="43142" y="30142"/>
                    <a:pt x="37012" y="28303"/>
                  </a:cubicBezTo>
                  <a:cubicBezTo>
                    <a:pt x="32616" y="26984"/>
                    <a:pt x="28303" y="25400"/>
                    <a:pt x="23949" y="23949"/>
                  </a:cubicBezTo>
                  <a:cubicBezTo>
                    <a:pt x="21772" y="23223"/>
                    <a:pt x="19694" y="22057"/>
                    <a:pt x="17417" y="21772"/>
                  </a:cubicBezTo>
                  <a:lnTo>
                    <a:pt x="0" y="19594"/>
                  </a:lnTo>
                  <a:lnTo>
                    <a:pt x="13063" y="15240"/>
                  </a:lnTo>
                  <a:lnTo>
                    <a:pt x="19595" y="13063"/>
                  </a:lnTo>
                  <a:cubicBezTo>
                    <a:pt x="21772" y="11612"/>
                    <a:pt x="23644" y="9536"/>
                    <a:pt x="26126" y="8709"/>
                  </a:cubicBezTo>
                  <a:cubicBezTo>
                    <a:pt x="30314" y="7313"/>
                    <a:pt x="34880" y="7490"/>
                    <a:pt x="39189" y="6532"/>
                  </a:cubicBezTo>
                  <a:cubicBezTo>
                    <a:pt x="41429" y="6034"/>
                    <a:pt x="43543" y="5080"/>
                    <a:pt x="45720" y="4354"/>
                  </a:cubicBezTo>
                  <a:cubicBezTo>
                    <a:pt x="53791" y="7045"/>
                    <a:pt x="20683" y="363"/>
                    <a:pt x="4572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000000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ko-KR" altLang="en-US" sz="800" b="1" smtClean="0"/>
            </a:p>
          </p:txBody>
        </p:sp>
        <p:sp>
          <p:nvSpPr>
            <p:cNvPr id="442" name="타원 441"/>
            <p:cNvSpPr/>
            <p:nvPr/>
          </p:nvSpPr>
          <p:spPr bwMode="auto">
            <a:xfrm>
              <a:off x="7702707" y="3721596"/>
              <a:ext cx="1693829" cy="1800200"/>
            </a:xfrm>
            <a:prstGeom prst="ellipse">
              <a:avLst/>
            </a:prstGeom>
            <a:solidFill>
              <a:srgbClr val="FF0000">
                <a:alpha val="16863"/>
              </a:srgbClr>
            </a:solidFill>
            <a:ln w="19050" cap="flat" cmpd="sng" algn="ctr">
              <a:solidFill>
                <a:srgbClr val="FF0000"/>
              </a:solidFill>
              <a:prstDash val="lgDashDot"/>
            </a:ln>
            <a:effectLst/>
          </p:spPr>
          <p:txBody>
            <a:bodyPr rtlCol="0" anchor="ctr"/>
            <a:lstStyle/>
            <a:p>
              <a:pPr algn="ctr"/>
              <a:endParaRPr lang="ko-KR" altLang="en-US" sz="800" b="1" smtClean="0"/>
            </a:p>
          </p:txBody>
        </p:sp>
      </p:grpSp>
      <p:sp>
        <p:nvSpPr>
          <p:cNvPr id="443" name="타원 442"/>
          <p:cNvSpPr/>
          <p:nvPr/>
        </p:nvSpPr>
        <p:spPr bwMode="auto">
          <a:xfrm>
            <a:off x="1435465" y="4735805"/>
            <a:ext cx="576064" cy="382935"/>
          </a:xfrm>
          <a:prstGeom prst="ellipse">
            <a:avLst/>
          </a:prstGeom>
          <a:solidFill>
            <a:srgbClr val="FF0000">
              <a:alpha val="16863"/>
            </a:srgbClr>
          </a:solidFill>
          <a:ln w="19050" cap="flat" cmpd="sng" algn="ctr">
            <a:solidFill>
              <a:srgbClr val="FF0000"/>
            </a:solidFill>
            <a:prstDash val="lgDashDot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cxnSp>
        <p:nvCxnSpPr>
          <p:cNvPr id="444" name="직선 화살표 연결선 443"/>
          <p:cNvCxnSpPr/>
          <p:nvPr/>
        </p:nvCxnSpPr>
        <p:spPr>
          <a:xfrm flipV="1">
            <a:off x="1922310" y="4885918"/>
            <a:ext cx="358331" cy="81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직사각형 444"/>
          <p:cNvSpPr/>
          <p:nvPr/>
        </p:nvSpPr>
        <p:spPr>
          <a:xfrm>
            <a:off x="4323776" y="3638088"/>
            <a:ext cx="1643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[4</a:t>
            </a:r>
            <a:r>
              <a:rPr lang="ko-KR" altLang="en-US" b="1" dirty="0" smtClean="0"/>
              <a:t>차 모형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grpSp>
        <p:nvGrpSpPr>
          <p:cNvPr id="446" name="그룹 445"/>
          <p:cNvGrpSpPr/>
          <p:nvPr/>
        </p:nvGrpSpPr>
        <p:grpSpPr>
          <a:xfrm>
            <a:off x="4393156" y="4091836"/>
            <a:ext cx="2496772" cy="1396423"/>
            <a:chOff x="683568" y="1268760"/>
            <a:chExt cx="8111163" cy="4536503"/>
          </a:xfrm>
        </p:grpSpPr>
        <p:pic>
          <p:nvPicPr>
            <p:cNvPr id="447" name="그림 4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39" b="30445"/>
            <a:stretch/>
          </p:blipFill>
          <p:spPr>
            <a:xfrm rot="5400000">
              <a:off x="103712" y="2064640"/>
              <a:ext cx="1777187" cy="617475"/>
            </a:xfrm>
            <a:prstGeom prst="rect">
              <a:avLst/>
            </a:prstGeom>
          </p:spPr>
        </p:pic>
        <p:pic>
          <p:nvPicPr>
            <p:cNvPr id="448" name="그림 4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7" r="53336" b="5919"/>
            <a:stretch/>
          </p:blipFill>
          <p:spPr>
            <a:xfrm rot="5400000">
              <a:off x="2809536" y="1217033"/>
              <a:ext cx="2035063" cy="2138518"/>
            </a:xfrm>
            <a:prstGeom prst="rect">
              <a:avLst/>
            </a:prstGeom>
          </p:spPr>
        </p:pic>
        <p:pic>
          <p:nvPicPr>
            <p:cNvPr id="449" name="그림 44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28" t="5373" r="4025"/>
            <a:stretch/>
          </p:blipFill>
          <p:spPr>
            <a:xfrm rot="5400000">
              <a:off x="2841189" y="3524130"/>
              <a:ext cx="2172011" cy="2390256"/>
            </a:xfrm>
            <a:prstGeom prst="rect">
              <a:avLst/>
            </a:prstGeom>
          </p:spPr>
        </p:pic>
        <p:pic>
          <p:nvPicPr>
            <p:cNvPr id="450" name="그림 44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t="12853" r="1701" b="23681"/>
            <a:stretch/>
          </p:blipFill>
          <p:spPr>
            <a:xfrm rot="5400000">
              <a:off x="73027" y="4471589"/>
              <a:ext cx="1928472" cy="707389"/>
            </a:xfrm>
            <a:prstGeom prst="rect">
              <a:avLst/>
            </a:prstGeom>
          </p:spPr>
        </p:pic>
        <p:grpSp>
          <p:nvGrpSpPr>
            <p:cNvPr id="451" name="그룹 450"/>
            <p:cNvGrpSpPr/>
            <p:nvPr/>
          </p:nvGrpSpPr>
          <p:grpSpPr>
            <a:xfrm>
              <a:off x="5436096" y="1484784"/>
              <a:ext cx="3312368" cy="1515591"/>
              <a:chOff x="5868144" y="3284984"/>
              <a:chExt cx="2376264" cy="1067445"/>
            </a:xfrm>
          </p:grpSpPr>
          <p:grpSp>
            <p:nvGrpSpPr>
              <p:cNvPr id="613" name="그룹 612"/>
              <p:cNvGrpSpPr/>
              <p:nvPr/>
            </p:nvGrpSpPr>
            <p:grpSpPr>
              <a:xfrm>
                <a:off x="6084168" y="3314650"/>
                <a:ext cx="216024" cy="864096"/>
                <a:chOff x="7740352" y="1700808"/>
                <a:chExt cx="467756" cy="1106598"/>
              </a:xfrm>
            </p:grpSpPr>
            <p:cxnSp>
              <p:nvCxnSpPr>
                <p:cNvPr id="713" name="직선 연결선 712"/>
                <p:cNvCxnSpPr/>
                <p:nvPr/>
              </p:nvCxnSpPr>
              <p:spPr>
                <a:xfrm flipH="1">
                  <a:off x="8100392" y="1700808"/>
                  <a:ext cx="107716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직선 연결선 713"/>
                <p:cNvCxnSpPr/>
                <p:nvPr/>
              </p:nvCxnSpPr>
              <p:spPr>
                <a:xfrm flipH="1">
                  <a:off x="8100985" y="1709634"/>
                  <a:ext cx="71415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직선 연결선 714"/>
                <p:cNvCxnSpPr/>
                <p:nvPr/>
              </p:nvCxnSpPr>
              <p:spPr>
                <a:xfrm>
                  <a:off x="7812360" y="1709634"/>
                  <a:ext cx="72008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직선 연결선 715"/>
                <p:cNvCxnSpPr/>
                <p:nvPr/>
              </p:nvCxnSpPr>
              <p:spPr>
                <a:xfrm>
                  <a:off x="7772153" y="1704334"/>
                  <a:ext cx="90010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직선 연결선 716"/>
                <p:cNvCxnSpPr/>
                <p:nvPr/>
              </p:nvCxnSpPr>
              <p:spPr>
                <a:xfrm>
                  <a:off x="7740352" y="1709634"/>
                  <a:ext cx="176657" cy="10748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직선 연결선 717"/>
                <p:cNvCxnSpPr/>
                <p:nvPr/>
              </p:nvCxnSpPr>
              <p:spPr>
                <a:xfrm flipH="1">
                  <a:off x="7989017" y="1701444"/>
                  <a:ext cx="201534" cy="1097136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9" name="그룹 718"/>
                <p:cNvGrpSpPr/>
                <p:nvPr/>
              </p:nvGrpSpPr>
              <p:grpSpPr>
                <a:xfrm>
                  <a:off x="7884368" y="1700808"/>
                  <a:ext cx="216617" cy="1106598"/>
                  <a:chOff x="8438704" y="1913352"/>
                  <a:chExt cx="216617" cy="1106598"/>
                </a:xfrm>
              </p:grpSpPr>
              <p:cxnSp>
                <p:nvCxnSpPr>
                  <p:cNvPr id="720" name="직선 연결선 719"/>
                  <p:cNvCxnSpPr/>
                  <p:nvPr/>
                </p:nvCxnSpPr>
                <p:spPr>
                  <a:xfrm>
                    <a:off x="8438704" y="1913352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1" name="직선 연결선 720"/>
                  <p:cNvCxnSpPr/>
                  <p:nvPr/>
                </p:nvCxnSpPr>
                <p:spPr>
                  <a:xfrm>
                    <a:off x="8482027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2" name="직선 연결선 721"/>
                  <p:cNvCxnSpPr/>
                  <p:nvPr/>
                </p:nvCxnSpPr>
                <p:spPr>
                  <a:xfrm>
                    <a:off x="8525351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3" name="직선 연결선 722"/>
                  <p:cNvCxnSpPr/>
                  <p:nvPr/>
                </p:nvCxnSpPr>
                <p:spPr>
                  <a:xfrm>
                    <a:off x="8568674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4" name="직선 연결선 723"/>
                  <p:cNvCxnSpPr/>
                  <p:nvPr/>
                </p:nvCxnSpPr>
                <p:spPr>
                  <a:xfrm>
                    <a:off x="8611998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5" name="직선 연결선 724"/>
                  <p:cNvCxnSpPr/>
                  <p:nvPr/>
                </p:nvCxnSpPr>
                <p:spPr>
                  <a:xfrm>
                    <a:off x="8655321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4" name="그룹 613"/>
              <p:cNvGrpSpPr/>
              <p:nvPr/>
            </p:nvGrpSpPr>
            <p:grpSpPr>
              <a:xfrm>
                <a:off x="6329069" y="3310862"/>
                <a:ext cx="216024" cy="864096"/>
                <a:chOff x="7740352" y="1700808"/>
                <a:chExt cx="467756" cy="1106598"/>
              </a:xfrm>
            </p:grpSpPr>
            <p:cxnSp>
              <p:nvCxnSpPr>
                <p:cNvPr id="700" name="직선 연결선 699"/>
                <p:cNvCxnSpPr/>
                <p:nvPr/>
              </p:nvCxnSpPr>
              <p:spPr>
                <a:xfrm flipH="1">
                  <a:off x="8100392" y="1700808"/>
                  <a:ext cx="107716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1" name="직선 연결선 700"/>
                <p:cNvCxnSpPr/>
                <p:nvPr/>
              </p:nvCxnSpPr>
              <p:spPr>
                <a:xfrm flipH="1">
                  <a:off x="8100985" y="1709634"/>
                  <a:ext cx="71415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2" name="직선 연결선 701"/>
                <p:cNvCxnSpPr/>
                <p:nvPr/>
              </p:nvCxnSpPr>
              <p:spPr>
                <a:xfrm>
                  <a:off x="7812360" y="1709634"/>
                  <a:ext cx="72008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3" name="직선 연결선 702"/>
                <p:cNvCxnSpPr/>
                <p:nvPr/>
              </p:nvCxnSpPr>
              <p:spPr>
                <a:xfrm>
                  <a:off x="7772153" y="1704334"/>
                  <a:ext cx="90010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4" name="직선 연결선 703"/>
                <p:cNvCxnSpPr/>
                <p:nvPr/>
              </p:nvCxnSpPr>
              <p:spPr>
                <a:xfrm>
                  <a:off x="7740352" y="1709634"/>
                  <a:ext cx="176657" cy="10748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5" name="직선 연결선 704"/>
                <p:cNvCxnSpPr/>
                <p:nvPr/>
              </p:nvCxnSpPr>
              <p:spPr>
                <a:xfrm flipH="1">
                  <a:off x="7989017" y="1701444"/>
                  <a:ext cx="201534" cy="1097136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06" name="그룹 705"/>
                <p:cNvGrpSpPr/>
                <p:nvPr/>
              </p:nvGrpSpPr>
              <p:grpSpPr>
                <a:xfrm>
                  <a:off x="7884368" y="1700808"/>
                  <a:ext cx="216617" cy="1106598"/>
                  <a:chOff x="8438704" y="1913352"/>
                  <a:chExt cx="216617" cy="1106598"/>
                </a:xfrm>
              </p:grpSpPr>
              <p:cxnSp>
                <p:nvCxnSpPr>
                  <p:cNvPr id="707" name="직선 연결선 706"/>
                  <p:cNvCxnSpPr/>
                  <p:nvPr/>
                </p:nvCxnSpPr>
                <p:spPr>
                  <a:xfrm>
                    <a:off x="8438704" y="1913352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8" name="직선 연결선 707"/>
                  <p:cNvCxnSpPr/>
                  <p:nvPr/>
                </p:nvCxnSpPr>
                <p:spPr>
                  <a:xfrm>
                    <a:off x="8482027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9" name="직선 연결선 708"/>
                  <p:cNvCxnSpPr/>
                  <p:nvPr/>
                </p:nvCxnSpPr>
                <p:spPr>
                  <a:xfrm>
                    <a:off x="8525351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0" name="직선 연결선 709"/>
                  <p:cNvCxnSpPr/>
                  <p:nvPr/>
                </p:nvCxnSpPr>
                <p:spPr>
                  <a:xfrm>
                    <a:off x="8568674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1" name="직선 연결선 710"/>
                  <p:cNvCxnSpPr/>
                  <p:nvPr/>
                </p:nvCxnSpPr>
                <p:spPr>
                  <a:xfrm>
                    <a:off x="8611998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2" name="직선 연결선 711"/>
                  <p:cNvCxnSpPr/>
                  <p:nvPr/>
                </p:nvCxnSpPr>
                <p:spPr>
                  <a:xfrm>
                    <a:off x="8655321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5" name="그룹 614"/>
              <p:cNvGrpSpPr/>
              <p:nvPr/>
            </p:nvGrpSpPr>
            <p:grpSpPr>
              <a:xfrm>
                <a:off x="6550720" y="3306024"/>
                <a:ext cx="216024" cy="864096"/>
                <a:chOff x="7740352" y="1700808"/>
                <a:chExt cx="467756" cy="1106598"/>
              </a:xfrm>
            </p:grpSpPr>
            <p:cxnSp>
              <p:nvCxnSpPr>
                <p:cNvPr id="687" name="직선 연결선 686"/>
                <p:cNvCxnSpPr/>
                <p:nvPr/>
              </p:nvCxnSpPr>
              <p:spPr>
                <a:xfrm flipH="1">
                  <a:off x="8100392" y="1700808"/>
                  <a:ext cx="107716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직선 연결선 687"/>
                <p:cNvCxnSpPr/>
                <p:nvPr/>
              </p:nvCxnSpPr>
              <p:spPr>
                <a:xfrm flipH="1">
                  <a:off x="8100985" y="1709634"/>
                  <a:ext cx="71415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직선 연결선 688"/>
                <p:cNvCxnSpPr/>
                <p:nvPr/>
              </p:nvCxnSpPr>
              <p:spPr>
                <a:xfrm>
                  <a:off x="7812360" y="1709634"/>
                  <a:ext cx="72008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0" name="직선 연결선 689"/>
                <p:cNvCxnSpPr/>
                <p:nvPr/>
              </p:nvCxnSpPr>
              <p:spPr>
                <a:xfrm>
                  <a:off x="7772153" y="1704334"/>
                  <a:ext cx="90010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1" name="직선 연결선 690"/>
                <p:cNvCxnSpPr/>
                <p:nvPr/>
              </p:nvCxnSpPr>
              <p:spPr>
                <a:xfrm>
                  <a:off x="7740352" y="1709634"/>
                  <a:ext cx="176657" cy="10748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직선 연결선 691"/>
                <p:cNvCxnSpPr/>
                <p:nvPr/>
              </p:nvCxnSpPr>
              <p:spPr>
                <a:xfrm flipH="1">
                  <a:off x="7989017" y="1701444"/>
                  <a:ext cx="201534" cy="1097136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3" name="그룹 692"/>
                <p:cNvGrpSpPr/>
                <p:nvPr/>
              </p:nvGrpSpPr>
              <p:grpSpPr>
                <a:xfrm>
                  <a:off x="7884368" y="1700808"/>
                  <a:ext cx="216617" cy="1106598"/>
                  <a:chOff x="8438704" y="1913352"/>
                  <a:chExt cx="216617" cy="1106598"/>
                </a:xfrm>
              </p:grpSpPr>
              <p:cxnSp>
                <p:nvCxnSpPr>
                  <p:cNvPr id="694" name="직선 연결선 693"/>
                  <p:cNvCxnSpPr/>
                  <p:nvPr/>
                </p:nvCxnSpPr>
                <p:spPr>
                  <a:xfrm>
                    <a:off x="8438704" y="1913352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5" name="직선 연결선 694"/>
                  <p:cNvCxnSpPr/>
                  <p:nvPr/>
                </p:nvCxnSpPr>
                <p:spPr>
                  <a:xfrm>
                    <a:off x="8482027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6" name="직선 연결선 695"/>
                  <p:cNvCxnSpPr/>
                  <p:nvPr/>
                </p:nvCxnSpPr>
                <p:spPr>
                  <a:xfrm>
                    <a:off x="8525351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7" name="직선 연결선 696"/>
                  <p:cNvCxnSpPr/>
                  <p:nvPr/>
                </p:nvCxnSpPr>
                <p:spPr>
                  <a:xfrm>
                    <a:off x="8568674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8" name="직선 연결선 697"/>
                  <p:cNvCxnSpPr/>
                  <p:nvPr/>
                </p:nvCxnSpPr>
                <p:spPr>
                  <a:xfrm>
                    <a:off x="8611998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9" name="직선 연결선 698"/>
                  <p:cNvCxnSpPr/>
                  <p:nvPr/>
                </p:nvCxnSpPr>
                <p:spPr>
                  <a:xfrm>
                    <a:off x="8655321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6" name="그룹 615"/>
              <p:cNvGrpSpPr/>
              <p:nvPr/>
            </p:nvGrpSpPr>
            <p:grpSpPr>
              <a:xfrm>
                <a:off x="6795621" y="3302236"/>
                <a:ext cx="216024" cy="864096"/>
                <a:chOff x="7740352" y="1700808"/>
                <a:chExt cx="467756" cy="1106598"/>
              </a:xfrm>
            </p:grpSpPr>
            <p:cxnSp>
              <p:nvCxnSpPr>
                <p:cNvPr id="674" name="직선 연결선 673"/>
                <p:cNvCxnSpPr/>
                <p:nvPr/>
              </p:nvCxnSpPr>
              <p:spPr>
                <a:xfrm flipH="1">
                  <a:off x="8100392" y="1700808"/>
                  <a:ext cx="107716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직선 연결선 674"/>
                <p:cNvCxnSpPr/>
                <p:nvPr/>
              </p:nvCxnSpPr>
              <p:spPr>
                <a:xfrm flipH="1">
                  <a:off x="8100985" y="1709634"/>
                  <a:ext cx="71415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직선 연결선 675"/>
                <p:cNvCxnSpPr/>
                <p:nvPr/>
              </p:nvCxnSpPr>
              <p:spPr>
                <a:xfrm>
                  <a:off x="7812360" y="1709634"/>
                  <a:ext cx="72008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직선 연결선 676"/>
                <p:cNvCxnSpPr/>
                <p:nvPr/>
              </p:nvCxnSpPr>
              <p:spPr>
                <a:xfrm>
                  <a:off x="7772153" y="1704334"/>
                  <a:ext cx="90010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직선 연결선 677"/>
                <p:cNvCxnSpPr/>
                <p:nvPr/>
              </p:nvCxnSpPr>
              <p:spPr>
                <a:xfrm>
                  <a:off x="7740352" y="1709634"/>
                  <a:ext cx="176657" cy="10748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직선 연결선 678"/>
                <p:cNvCxnSpPr/>
                <p:nvPr/>
              </p:nvCxnSpPr>
              <p:spPr>
                <a:xfrm flipH="1">
                  <a:off x="7989017" y="1701444"/>
                  <a:ext cx="201534" cy="1097136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80" name="그룹 679"/>
                <p:cNvGrpSpPr/>
                <p:nvPr/>
              </p:nvGrpSpPr>
              <p:grpSpPr>
                <a:xfrm>
                  <a:off x="7884368" y="1700808"/>
                  <a:ext cx="216617" cy="1106598"/>
                  <a:chOff x="8438704" y="1913352"/>
                  <a:chExt cx="216617" cy="1106598"/>
                </a:xfrm>
              </p:grpSpPr>
              <p:cxnSp>
                <p:nvCxnSpPr>
                  <p:cNvPr id="681" name="직선 연결선 680"/>
                  <p:cNvCxnSpPr/>
                  <p:nvPr/>
                </p:nvCxnSpPr>
                <p:spPr>
                  <a:xfrm>
                    <a:off x="8438704" y="1913352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" name="직선 연결선 681"/>
                  <p:cNvCxnSpPr/>
                  <p:nvPr/>
                </p:nvCxnSpPr>
                <p:spPr>
                  <a:xfrm>
                    <a:off x="8482027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" name="직선 연결선 682"/>
                  <p:cNvCxnSpPr/>
                  <p:nvPr/>
                </p:nvCxnSpPr>
                <p:spPr>
                  <a:xfrm>
                    <a:off x="8525351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" name="직선 연결선 683"/>
                  <p:cNvCxnSpPr/>
                  <p:nvPr/>
                </p:nvCxnSpPr>
                <p:spPr>
                  <a:xfrm>
                    <a:off x="8568674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5" name="직선 연결선 684"/>
                  <p:cNvCxnSpPr/>
                  <p:nvPr/>
                </p:nvCxnSpPr>
                <p:spPr>
                  <a:xfrm>
                    <a:off x="8611998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6" name="직선 연결선 685"/>
                  <p:cNvCxnSpPr/>
                  <p:nvPr/>
                </p:nvCxnSpPr>
                <p:spPr>
                  <a:xfrm>
                    <a:off x="8655321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7" name="그룹 616"/>
              <p:cNvGrpSpPr/>
              <p:nvPr/>
            </p:nvGrpSpPr>
            <p:grpSpPr>
              <a:xfrm>
                <a:off x="7028899" y="3297398"/>
                <a:ext cx="216024" cy="864096"/>
                <a:chOff x="7740352" y="1700808"/>
                <a:chExt cx="467756" cy="1106598"/>
              </a:xfrm>
            </p:grpSpPr>
            <p:cxnSp>
              <p:nvCxnSpPr>
                <p:cNvPr id="661" name="직선 연결선 660"/>
                <p:cNvCxnSpPr/>
                <p:nvPr/>
              </p:nvCxnSpPr>
              <p:spPr>
                <a:xfrm flipH="1">
                  <a:off x="8100392" y="1700808"/>
                  <a:ext cx="107716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직선 연결선 661"/>
                <p:cNvCxnSpPr/>
                <p:nvPr/>
              </p:nvCxnSpPr>
              <p:spPr>
                <a:xfrm flipH="1">
                  <a:off x="8100985" y="1709634"/>
                  <a:ext cx="71415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직선 연결선 662"/>
                <p:cNvCxnSpPr/>
                <p:nvPr/>
              </p:nvCxnSpPr>
              <p:spPr>
                <a:xfrm>
                  <a:off x="7812360" y="1709634"/>
                  <a:ext cx="72008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직선 연결선 663"/>
                <p:cNvCxnSpPr/>
                <p:nvPr/>
              </p:nvCxnSpPr>
              <p:spPr>
                <a:xfrm>
                  <a:off x="7772153" y="1704334"/>
                  <a:ext cx="90010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직선 연결선 664"/>
                <p:cNvCxnSpPr/>
                <p:nvPr/>
              </p:nvCxnSpPr>
              <p:spPr>
                <a:xfrm>
                  <a:off x="7740352" y="1709634"/>
                  <a:ext cx="176657" cy="10748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6" name="직선 연결선 665"/>
                <p:cNvCxnSpPr/>
                <p:nvPr/>
              </p:nvCxnSpPr>
              <p:spPr>
                <a:xfrm flipH="1">
                  <a:off x="7989017" y="1701444"/>
                  <a:ext cx="201534" cy="1097136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67" name="그룹 666"/>
                <p:cNvGrpSpPr/>
                <p:nvPr/>
              </p:nvGrpSpPr>
              <p:grpSpPr>
                <a:xfrm>
                  <a:off x="7884368" y="1700808"/>
                  <a:ext cx="216617" cy="1106598"/>
                  <a:chOff x="8438704" y="1913352"/>
                  <a:chExt cx="216617" cy="1106598"/>
                </a:xfrm>
              </p:grpSpPr>
              <p:cxnSp>
                <p:nvCxnSpPr>
                  <p:cNvPr id="668" name="직선 연결선 667"/>
                  <p:cNvCxnSpPr/>
                  <p:nvPr/>
                </p:nvCxnSpPr>
                <p:spPr>
                  <a:xfrm>
                    <a:off x="8438704" y="1913352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9" name="직선 연결선 668"/>
                  <p:cNvCxnSpPr/>
                  <p:nvPr/>
                </p:nvCxnSpPr>
                <p:spPr>
                  <a:xfrm>
                    <a:off x="8482027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0" name="직선 연결선 669"/>
                  <p:cNvCxnSpPr/>
                  <p:nvPr/>
                </p:nvCxnSpPr>
                <p:spPr>
                  <a:xfrm>
                    <a:off x="8525351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1" name="직선 연결선 670"/>
                  <p:cNvCxnSpPr/>
                  <p:nvPr/>
                </p:nvCxnSpPr>
                <p:spPr>
                  <a:xfrm>
                    <a:off x="8568674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2" name="직선 연결선 671"/>
                  <p:cNvCxnSpPr/>
                  <p:nvPr/>
                </p:nvCxnSpPr>
                <p:spPr>
                  <a:xfrm>
                    <a:off x="8611998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3" name="직선 연결선 672"/>
                  <p:cNvCxnSpPr/>
                  <p:nvPr/>
                </p:nvCxnSpPr>
                <p:spPr>
                  <a:xfrm>
                    <a:off x="8655321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8" name="그룹 617"/>
              <p:cNvGrpSpPr/>
              <p:nvPr/>
            </p:nvGrpSpPr>
            <p:grpSpPr>
              <a:xfrm>
                <a:off x="7273800" y="3293610"/>
                <a:ext cx="216024" cy="864096"/>
                <a:chOff x="7740352" y="1700808"/>
                <a:chExt cx="467756" cy="1106598"/>
              </a:xfrm>
            </p:grpSpPr>
            <p:cxnSp>
              <p:nvCxnSpPr>
                <p:cNvPr id="648" name="직선 연결선 647"/>
                <p:cNvCxnSpPr/>
                <p:nvPr/>
              </p:nvCxnSpPr>
              <p:spPr>
                <a:xfrm flipH="1">
                  <a:off x="8100392" y="1700808"/>
                  <a:ext cx="107716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직선 연결선 648"/>
                <p:cNvCxnSpPr/>
                <p:nvPr/>
              </p:nvCxnSpPr>
              <p:spPr>
                <a:xfrm flipH="1">
                  <a:off x="8100985" y="1709634"/>
                  <a:ext cx="71415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직선 연결선 649"/>
                <p:cNvCxnSpPr/>
                <p:nvPr/>
              </p:nvCxnSpPr>
              <p:spPr>
                <a:xfrm>
                  <a:off x="7812360" y="1709634"/>
                  <a:ext cx="72008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1" name="직선 연결선 650"/>
                <p:cNvCxnSpPr/>
                <p:nvPr/>
              </p:nvCxnSpPr>
              <p:spPr>
                <a:xfrm>
                  <a:off x="7772153" y="1704334"/>
                  <a:ext cx="90010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2" name="직선 연결선 651"/>
                <p:cNvCxnSpPr/>
                <p:nvPr/>
              </p:nvCxnSpPr>
              <p:spPr>
                <a:xfrm>
                  <a:off x="7740352" y="1709634"/>
                  <a:ext cx="176657" cy="10748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직선 연결선 652"/>
                <p:cNvCxnSpPr/>
                <p:nvPr/>
              </p:nvCxnSpPr>
              <p:spPr>
                <a:xfrm flipH="1">
                  <a:off x="7989017" y="1701444"/>
                  <a:ext cx="201534" cy="1097136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54" name="그룹 653"/>
                <p:cNvGrpSpPr/>
                <p:nvPr/>
              </p:nvGrpSpPr>
              <p:grpSpPr>
                <a:xfrm>
                  <a:off x="7884368" y="1700808"/>
                  <a:ext cx="216617" cy="1106598"/>
                  <a:chOff x="8438704" y="1913352"/>
                  <a:chExt cx="216617" cy="1106598"/>
                </a:xfrm>
              </p:grpSpPr>
              <p:cxnSp>
                <p:nvCxnSpPr>
                  <p:cNvPr id="655" name="직선 연결선 654"/>
                  <p:cNvCxnSpPr/>
                  <p:nvPr/>
                </p:nvCxnSpPr>
                <p:spPr>
                  <a:xfrm>
                    <a:off x="8438704" y="1913352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6" name="직선 연결선 655"/>
                  <p:cNvCxnSpPr/>
                  <p:nvPr/>
                </p:nvCxnSpPr>
                <p:spPr>
                  <a:xfrm>
                    <a:off x="8482027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7" name="직선 연결선 656"/>
                  <p:cNvCxnSpPr/>
                  <p:nvPr/>
                </p:nvCxnSpPr>
                <p:spPr>
                  <a:xfrm>
                    <a:off x="8525351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8" name="직선 연결선 657"/>
                  <p:cNvCxnSpPr/>
                  <p:nvPr/>
                </p:nvCxnSpPr>
                <p:spPr>
                  <a:xfrm>
                    <a:off x="8568674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9" name="직선 연결선 658"/>
                  <p:cNvCxnSpPr/>
                  <p:nvPr/>
                </p:nvCxnSpPr>
                <p:spPr>
                  <a:xfrm>
                    <a:off x="8611998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0" name="직선 연결선 659"/>
                  <p:cNvCxnSpPr/>
                  <p:nvPr/>
                </p:nvCxnSpPr>
                <p:spPr>
                  <a:xfrm>
                    <a:off x="8655321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9" name="그룹 618"/>
              <p:cNvGrpSpPr/>
              <p:nvPr/>
            </p:nvGrpSpPr>
            <p:grpSpPr>
              <a:xfrm>
                <a:off x="7495451" y="3288772"/>
                <a:ext cx="216024" cy="864096"/>
                <a:chOff x="7740352" y="1700808"/>
                <a:chExt cx="467756" cy="1106598"/>
              </a:xfrm>
            </p:grpSpPr>
            <p:cxnSp>
              <p:nvCxnSpPr>
                <p:cNvPr id="635" name="직선 연결선 634"/>
                <p:cNvCxnSpPr/>
                <p:nvPr/>
              </p:nvCxnSpPr>
              <p:spPr>
                <a:xfrm flipH="1">
                  <a:off x="8100392" y="1700808"/>
                  <a:ext cx="107716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6" name="직선 연결선 635"/>
                <p:cNvCxnSpPr/>
                <p:nvPr/>
              </p:nvCxnSpPr>
              <p:spPr>
                <a:xfrm flipH="1">
                  <a:off x="8100985" y="1709634"/>
                  <a:ext cx="71415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7" name="직선 연결선 636"/>
                <p:cNvCxnSpPr/>
                <p:nvPr/>
              </p:nvCxnSpPr>
              <p:spPr>
                <a:xfrm>
                  <a:off x="7812360" y="1709634"/>
                  <a:ext cx="72008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직선 연결선 637"/>
                <p:cNvCxnSpPr/>
                <p:nvPr/>
              </p:nvCxnSpPr>
              <p:spPr>
                <a:xfrm>
                  <a:off x="7772153" y="1704334"/>
                  <a:ext cx="90010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직선 연결선 638"/>
                <p:cNvCxnSpPr/>
                <p:nvPr/>
              </p:nvCxnSpPr>
              <p:spPr>
                <a:xfrm>
                  <a:off x="7740352" y="1709634"/>
                  <a:ext cx="176657" cy="10748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직선 연결선 639"/>
                <p:cNvCxnSpPr/>
                <p:nvPr/>
              </p:nvCxnSpPr>
              <p:spPr>
                <a:xfrm flipH="1">
                  <a:off x="7989017" y="1701444"/>
                  <a:ext cx="201534" cy="1097136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41" name="그룹 640"/>
                <p:cNvGrpSpPr/>
                <p:nvPr/>
              </p:nvGrpSpPr>
              <p:grpSpPr>
                <a:xfrm>
                  <a:off x="7884368" y="1700808"/>
                  <a:ext cx="216617" cy="1106598"/>
                  <a:chOff x="8438704" y="1913352"/>
                  <a:chExt cx="216617" cy="1106598"/>
                </a:xfrm>
              </p:grpSpPr>
              <p:cxnSp>
                <p:nvCxnSpPr>
                  <p:cNvPr id="642" name="직선 연결선 641"/>
                  <p:cNvCxnSpPr/>
                  <p:nvPr/>
                </p:nvCxnSpPr>
                <p:spPr>
                  <a:xfrm>
                    <a:off x="8438704" y="1913352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3" name="직선 연결선 642"/>
                  <p:cNvCxnSpPr/>
                  <p:nvPr/>
                </p:nvCxnSpPr>
                <p:spPr>
                  <a:xfrm>
                    <a:off x="8482027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4" name="직선 연결선 643"/>
                  <p:cNvCxnSpPr/>
                  <p:nvPr/>
                </p:nvCxnSpPr>
                <p:spPr>
                  <a:xfrm>
                    <a:off x="8525351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5" name="직선 연결선 644"/>
                  <p:cNvCxnSpPr/>
                  <p:nvPr/>
                </p:nvCxnSpPr>
                <p:spPr>
                  <a:xfrm>
                    <a:off x="8568674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6" name="직선 연결선 645"/>
                  <p:cNvCxnSpPr/>
                  <p:nvPr/>
                </p:nvCxnSpPr>
                <p:spPr>
                  <a:xfrm>
                    <a:off x="8611998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7" name="직선 연결선 646"/>
                  <p:cNvCxnSpPr/>
                  <p:nvPr/>
                </p:nvCxnSpPr>
                <p:spPr>
                  <a:xfrm>
                    <a:off x="8655321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20" name="그룹 619"/>
              <p:cNvGrpSpPr/>
              <p:nvPr/>
            </p:nvGrpSpPr>
            <p:grpSpPr>
              <a:xfrm>
                <a:off x="7740352" y="3284984"/>
                <a:ext cx="216024" cy="864096"/>
                <a:chOff x="7740352" y="1700808"/>
                <a:chExt cx="467756" cy="1106598"/>
              </a:xfrm>
            </p:grpSpPr>
            <p:cxnSp>
              <p:nvCxnSpPr>
                <p:cNvPr id="622" name="직선 연결선 621"/>
                <p:cNvCxnSpPr/>
                <p:nvPr/>
              </p:nvCxnSpPr>
              <p:spPr>
                <a:xfrm flipH="1">
                  <a:off x="8100392" y="1700808"/>
                  <a:ext cx="107716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3" name="직선 연결선 622"/>
                <p:cNvCxnSpPr/>
                <p:nvPr/>
              </p:nvCxnSpPr>
              <p:spPr>
                <a:xfrm flipH="1">
                  <a:off x="8100985" y="1709634"/>
                  <a:ext cx="71415" cy="1097772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4" name="직선 연결선 623"/>
                <p:cNvCxnSpPr/>
                <p:nvPr/>
              </p:nvCxnSpPr>
              <p:spPr>
                <a:xfrm>
                  <a:off x="7812360" y="1709634"/>
                  <a:ext cx="72008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직선 연결선 624"/>
                <p:cNvCxnSpPr/>
                <p:nvPr/>
              </p:nvCxnSpPr>
              <p:spPr>
                <a:xfrm>
                  <a:off x="7772153" y="1704334"/>
                  <a:ext cx="90010" cy="10801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직선 연결선 625"/>
                <p:cNvCxnSpPr/>
                <p:nvPr/>
              </p:nvCxnSpPr>
              <p:spPr>
                <a:xfrm>
                  <a:off x="7740352" y="1709634"/>
                  <a:ext cx="176657" cy="107482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7" name="직선 연결선 626"/>
                <p:cNvCxnSpPr/>
                <p:nvPr/>
              </p:nvCxnSpPr>
              <p:spPr>
                <a:xfrm flipH="1">
                  <a:off x="7989017" y="1701444"/>
                  <a:ext cx="201534" cy="1097136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8" name="그룹 627"/>
                <p:cNvGrpSpPr/>
                <p:nvPr/>
              </p:nvGrpSpPr>
              <p:grpSpPr>
                <a:xfrm>
                  <a:off x="7884368" y="1700808"/>
                  <a:ext cx="216617" cy="1106598"/>
                  <a:chOff x="8438704" y="1913352"/>
                  <a:chExt cx="216617" cy="1106598"/>
                </a:xfrm>
              </p:grpSpPr>
              <p:cxnSp>
                <p:nvCxnSpPr>
                  <p:cNvPr id="629" name="직선 연결선 628"/>
                  <p:cNvCxnSpPr/>
                  <p:nvPr/>
                </p:nvCxnSpPr>
                <p:spPr>
                  <a:xfrm>
                    <a:off x="8438704" y="1913352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0" name="직선 연결선 629"/>
                  <p:cNvCxnSpPr/>
                  <p:nvPr/>
                </p:nvCxnSpPr>
                <p:spPr>
                  <a:xfrm>
                    <a:off x="8482027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1" name="직선 연결선 630"/>
                  <p:cNvCxnSpPr/>
                  <p:nvPr/>
                </p:nvCxnSpPr>
                <p:spPr>
                  <a:xfrm>
                    <a:off x="8525351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2" name="직선 연결선 631"/>
                  <p:cNvCxnSpPr/>
                  <p:nvPr/>
                </p:nvCxnSpPr>
                <p:spPr>
                  <a:xfrm>
                    <a:off x="8568674" y="1922178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3" name="직선 연결선 632"/>
                  <p:cNvCxnSpPr/>
                  <p:nvPr/>
                </p:nvCxnSpPr>
                <p:spPr>
                  <a:xfrm>
                    <a:off x="8611998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4" name="직선 연결선 633"/>
                  <p:cNvCxnSpPr/>
                  <p:nvPr/>
                </p:nvCxnSpPr>
                <p:spPr>
                  <a:xfrm>
                    <a:off x="8655321" y="1931004"/>
                    <a:ext cx="0" cy="108894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21" name="직사각형 620"/>
              <p:cNvSpPr/>
              <p:nvPr/>
            </p:nvSpPr>
            <p:spPr>
              <a:xfrm>
                <a:off x="5868144" y="4005064"/>
                <a:ext cx="2376264" cy="347365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52" name="그룹 451"/>
            <p:cNvGrpSpPr/>
            <p:nvPr/>
          </p:nvGrpSpPr>
          <p:grpSpPr>
            <a:xfrm>
              <a:off x="5482363" y="3861048"/>
              <a:ext cx="3312368" cy="1635826"/>
              <a:chOff x="5868144" y="5229200"/>
              <a:chExt cx="2376264" cy="1152128"/>
            </a:xfrm>
          </p:grpSpPr>
          <p:grpSp>
            <p:nvGrpSpPr>
              <p:cNvPr id="455" name="그룹 454"/>
              <p:cNvGrpSpPr/>
              <p:nvPr/>
            </p:nvGrpSpPr>
            <p:grpSpPr>
              <a:xfrm>
                <a:off x="6012160" y="5229200"/>
                <a:ext cx="2160240" cy="864096"/>
                <a:chOff x="6012160" y="5229200"/>
                <a:chExt cx="2160240" cy="864096"/>
              </a:xfrm>
            </p:grpSpPr>
            <p:grpSp>
              <p:nvGrpSpPr>
                <p:cNvPr id="457" name="그룹 456"/>
                <p:cNvGrpSpPr/>
                <p:nvPr/>
              </p:nvGrpSpPr>
              <p:grpSpPr>
                <a:xfrm>
                  <a:off x="6012160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601" name="직선 연결선 600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2" name="직선 연결선 601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3" name="직선 연결선 602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4" name="직선 연결선 603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5" name="직선 연결선 604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6" name="직선 연결선 605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7" name="직선 연결선 606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8" name="직선 연결선 607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9" name="직선 연결선 608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0" name="직선 연결선 609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1" name="직선 연결선 610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2" name="직선 연결선 611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8" name="그룹 457"/>
                <p:cNvGrpSpPr/>
                <p:nvPr/>
              </p:nvGrpSpPr>
              <p:grpSpPr>
                <a:xfrm>
                  <a:off x="6172589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589" name="직선 연결선 588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0" name="직선 연결선 589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1" name="직선 연결선 590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2" name="직선 연결선 591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3" name="직선 연결선 592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4" name="직선 연결선 593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5" name="직선 연결선 594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6" name="직선 연결선 595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7" name="직선 연결선 596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8" name="직선 연결선 597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9" name="직선 연결선 598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0" name="직선 연결선 599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9" name="그룹 458"/>
                <p:cNvGrpSpPr/>
                <p:nvPr/>
              </p:nvGrpSpPr>
              <p:grpSpPr>
                <a:xfrm>
                  <a:off x="6372200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577" name="직선 연결선 576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8" name="직선 연결선 577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9" name="직선 연결선 578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0" name="직선 연결선 579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1" name="직선 연결선 580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2" name="직선 연결선 581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3" name="직선 연결선 582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4" name="직선 연결선 583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직선 연결선 584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6" name="직선 연결선 585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7" name="직선 연결선 586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8" name="직선 연결선 587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0" name="그룹 459"/>
                <p:cNvGrpSpPr/>
                <p:nvPr/>
              </p:nvGrpSpPr>
              <p:grpSpPr>
                <a:xfrm>
                  <a:off x="6532629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565" name="직선 연결선 564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" name="직선 연결선 565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7" name="직선 연결선 566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8" name="직선 연결선 567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9" name="직선 연결선 568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0" name="직선 연결선 569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1" name="직선 연결선 570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2" name="직선 연결선 571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3" name="직선 연결선 572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4" name="직선 연결선 573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5" name="직선 연결선 574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6" name="직선 연결선 575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1" name="그룹 460"/>
                <p:cNvGrpSpPr/>
                <p:nvPr/>
              </p:nvGrpSpPr>
              <p:grpSpPr>
                <a:xfrm>
                  <a:off x="6732240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553" name="직선 연결선 552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4" name="직선 연결선 553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직선 연결선 554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" name="직선 연결선 555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" name="직선 연결선 556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직선 연결선 557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9" name="직선 연결선 558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0" name="직선 연결선 559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1" name="직선 연결선 560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" name="직선 연결선 561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" name="직선 연결선 562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" name="직선 연결선 563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2" name="그룹 461"/>
                <p:cNvGrpSpPr/>
                <p:nvPr/>
              </p:nvGrpSpPr>
              <p:grpSpPr>
                <a:xfrm>
                  <a:off x="6892669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541" name="직선 연결선 540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직선 연결선 541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3" name="직선 연결선 542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4" name="직선 연결선 543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직선 연결선 544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6" name="직선 연결선 545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7" name="직선 연결선 546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8" name="직선 연결선 547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9" name="직선 연결선 548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0" name="직선 연결선 549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1" name="직선 연결선 550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2" name="직선 연결선 551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3" name="그룹 462"/>
                <p:cNvGrpSpPr/>
                <p:nvPr/>
              </p:nvGrpSpPr>
              <p:grpSpPr>
                <a:xfrm>
                  <a:off x="7092280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529" name="직선 연결선 528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0" name="직선 연결선 529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1" name="직선 연결선 530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2" name="직선 연결선 531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3" name="직선 연결선 532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4" name="직선 연결선 533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5" name="직선 연결선 534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6" name="직선 연결선 535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7" name="직선 연결선 536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8" name="직선 연결선 537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9" name="직선 연결선 538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0" name="직선 연결선 539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4" name="그룹 463"/>
                <p:cNvGrpSpPr/>
                <p:nvPr/>
              </p:nvGrpSpPr>
              <p:grpSpPr>
                <a:xfrm>
                  <a:off x="7252709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517" name="직선 연결선 516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8" name="직선 연결선 517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9" name="직선 연결선 518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0" name="직선 연결선 519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직선 연결선 520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" name="직선 연결선 521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" name="직선 연결선 522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" name="직선 연결선 523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5" name="직선 연결선 524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6" name="직선 연결선 525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7" name="직선 연결선 526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8" name="직선 연결선 527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5" name="그룹 464"/>
                <p:cNvGrpSpPr/>
                <p:nvPr/>
              </p:nvGrpSpPr>
              <p:grpSpPr>
                <a:xfrm>
                  <a:off x="7452320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505" name="직선 연결선 504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6" name="직선 연결선 505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7" name="직선 연결선 506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8" name="직선 연결선 507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9" name="직선 연결선 508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0" name="직선 연결선 509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1" name="직선 연결선 510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" name="직선 연결선 511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" name="직선 연결선 512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" name="직선 연결선 513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" name="직선 연결선 514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6" name="직선 연결선 515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6" name="그룹 465"/>
                <p:cNvGrpSpPr/>
                <p:nvPr/>
              </p:nvGrpSpPr>
              <p:grpSpPr>
                <a:xfrm>
                  <a:off x="7612749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493" name="직선 연결선 492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" name="직선 연결선 493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" name="직선 연결선 494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6" name="직선 연결선 495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7" name="직선 연결선 496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8" name="직선 연결선 497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9" name="직선 연결선 498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0" name="직선 연결선 499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1" name="직선 연결선 500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2" name="직선 연결선 501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3" name="직선 연결선 502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4" name="직선 연결선 503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7" name="그룹 466"/>
                <p:cNvGrpSpPr/>
                <p:nvPr/>
              </p:nvGrpSpPr>
              <p:grpSpPr>
                <a:xfrm>
                  <a:off x="7812360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481" name="직선 연결선 480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" name="직선 연결선 481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" name="직선 연결선 482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직선 연결선 483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5" name="직선 연결선 484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6" name="직선 연결선 485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직선 연결선 486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직선 연결선 487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직선 연결선 488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직선 연결선 489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1" name="직선 연결선 490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2" name="직선 연결선 491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8" name="그룹 467"/>
                <p:cNvGrpSpPr/>
                <p:nvPr/>
              </p:nvGrpSpPr>
              <p:grpSpPr>
                <a:xfrm>
                  <a:off x="7972789" y="5229200"/>
                  <a:ext cx="199611" cy="864096"/>
                  <a:chOff x="5427059" y="4877437"/>
                  <a:chExt cx="199611" cy="864096"/>
                </a:xfrm>
              </p:grpSpPr>
              <p:cxnSp>
                <p:nvCxnSpPr>
                  <p:cNvPr id="469" name="직선 연결선 468"/>
                  <p:cNvCxnSpPr/>
                  <p:nvPr/>
                </p:nvCxnSpPr>
                <p:spPr>
                  <a:xfrm flipH="1">
                    <a:off x="5583165" y="4877437"/>
                    <a:ext cx="5581" cy="855819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0" name="직선 연결선 469"/>
                  <p:cNvCxnSpPr/>
                  <p:nvPr/>
                </p:nvCxnSpPr>
                <p:spPr>
                  <a:xfrm flipH="1">
                    <a:off x="5625763" y="4891221"/>
                    <a:ext cx="907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1" name="직선 연결선 470"/>
                  <p:cNvCxnSpPr/>
                  <p:nvPr/>
                </p:nvCxnSpPr>
                <p:spPr>
                  <a:xfrm>
                    <a:off x="5460314" y="4884329"/>
                    <a:ext cx="33255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직선 연결선 471"/>
                  <p:cNvCxnSpPr/>
                  <p:nvPr/>
                </p:nvCxnSpPr>
                <p:spPr>
                  <a:xfrm>
                    <a:off x="5441746" y="4880190"/>
                    <a:ext cx="41569" cy="84342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3" name="직선 연결선 472"/>
                  <p:cNvCxnSpPr/>
                  <p:nvPr/>
                </p:nvCxnSpPr>
                <p:spPr>
                  <a:xfrm>
                    <a:off x="5427059" y="4884329"/>
                    <a:ext cx="33255" cy="839281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직선 연결선 473"/>
                  <p:cNvCxnSpPr/>
                  <p:nvPr/>
                </p:nvCxnSpPr>
                <p:spPr>
                  <a:xfrm flipH="1">
                    <a:off x="5597895" y="4877437"/>
                    <a:ext cx="14469" cy="864096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직선 연결선 474"/>
                  <p:cNvCxnSpPr/>
                  <p:nvPr/>
                </p:nvCxnSpPr>
                <p:spPr>
                  <a:xfrm>
                    <a:off x="5493570" y="4877437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6" name="직선 연결선 475"/>
                  <p:cNvCxnSpPr/>
                  <p:nvPr/>
                </p:nvCxnSpPr>
                <p:spPr>
                  <a:xfrm>
                    <a:off x="5513578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7" name="직선 연결선 476"/>
                  <p:cNvCxnSpPr/>
                  <p:nvPr/>
                </p:nvCxnSpPr>
                <p:spPr>
                  <a:xfrm>
                    <a:off x="5508104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8" name="직선 연결선 477"/>
                  <p:cNvCxnSpPr/>
                  <p:nvPr/>
                </p:nvCxnSpPr>
                <p:spPr>
                  <a:xfrm>
                    <a:off x="5528112" y="4884329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9" name="직선 연결선 478"/>
                  <p:cNvCxnSpPr/>
                  <p:nvPr/>
                </p:nvCxnSpPr>
                <p:spPr>
                  <a:xfrm>
                    <a:off x="5548120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0" name="직선 연결선 479"/>
                  <p:cNvCxnSpPr/>
                  <p:nvPr/>
                </p:nvCxnSpPr>
                <p:spPr>
                  <a:xfrm>
                    <a:off x="5568128" y="4891221"/>
                    <a:ext cx="0" cy="850312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6" name="직사각형 455"/>
              <p:cNvSpPr/>
              <p:nvPr/>
            </p:nvSpPr>
            <p:spPr>
              <a:xfrm>
                <a:off x="5868144" y="6033963"/>
                <a:ext cx="2376264" cy="347365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53" name="오른쪽 화살표 452"/>
            <p:cNvSpPr/>
            <p:nvPr/>
          </p:nvSpPr>
          <p:spPr>
            <a:xfrm>
              <a:off x="1767323" y="2200315"/>
              <a:ext cx="567952" cy="47188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4" name="오른쪽 화살표 453"/>
            <p:cNvSpPr/>
            <p:nvPr/>
          </p:nvSpPr>
          <p:spPr>
            <a:xfrm>
              <a:off x="1737947" y="4460248"/>
              <a:ext cx="567952" cy="47188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26" name="직사각형 725"/>
          <p:cNvSpPr/>
          <p:nvPr/>
        </p:nvSpPr>
        <p:spPr bwMode="auto">
          <a:xfrm>
            <a:off x="7346404" y="2110862"/>
            <a:ext cx="1512168" cy="32730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en-US" altLang="ko-KR" sz="1200" b="1" dirty="0" smtClean="0"/>
              <a:t>- </a:t>
            </a:r>
            <a:r>
              <a:rPr lang="ko-KR" altLang="en-US" sz="1200" b="1" dirty="0" smtClean="0"/>
              <a:t>테스트 결과</a:t>
            </a:r>
            <a:r>
              <a:rPr lang="en-US" altLang="ko-KR" sz="1200" b="1" dirty="0" smtClean="0"/>
              <a:t>, </a:t>
            </a:r>
            <a:r>
              <a:rPr lang="ko-KR" altLang="en-US" sz="1200" b="1" dirty="0" err="1" smtClean="0"/>
              <a:t>중량판과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여과조</a:t>
            </a:r>
            <a:r>
              <a:rPr lang="ko-KR" altLang="en-US" sz="1200" b="1" dirty="0" smtClean="0"/>
              <a:t> 내측면벽과 마찰이 전혀 발생되지 않아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자중으로 충분히 스펀지 압축가능하나 스펀지 조각이 이탈되긴 함</a:t>
            </a:r>
            <a:endParaRPr lang="en-US" altLang="ko-KR" sz="1200" b="1" dirty="0" smtClean="0"/>
          </a:p>
          <a:p>
            <a:pPr algn="just"/>
            <a:endParaRPr lang="en-US" altLang="ko-KR" sz="1200" b="1" dirty="0"/>
          </a:p>
          <a:p>
            <a:pPr algn="just"/>
            <a:r>
              <a:rPr lang="en-US" altLang="ko-KR" sz="1200" b="1" dirty="0" smtClean="0"/>
              <a:t>- </a:t>
            </a:r>
            <a:r>
              <a:rPr lang="ko-KR" altLang="en-US" sz="1200" b="1" dirty="0" smtClean="0"/>
              <a:t>모의 강도와 간격을 조절하여 개선한다면 가능성이 있음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57" y="2018416"/>
            <a:ext cx="2739110" cy="160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오른쪽 화살표 6"/>
          <p:cNvSpPr/>
          <p:nvPr/>
        </p:nvSpPr>
        <p:spPr bwMode="auto">
          <a:xfrm>
            <a:off x="6889928" y="2868453"/>
            <a:ext cx="526388" cy="175640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</p:spTree>
    <p:extLst>
      <p:ext uri="{BB962C8B-B14F-4D97-AF65-F5344CB8AC3E}">
        <p14:creationId xmlns:p14="http://schemas.microsoft.com/office/powerpoint/2010/main" val="32975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추가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문제해결방안 도출</a:t>
            </a:r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브러시형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-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밸크로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테잎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부착 테스트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41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46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422" name="직사각형 421"/>
          <p:cNvSpPr/>
          <p:nvPr/>
        </p:nvSpPr>
        <p:spPr>
          <a:xfrm>
            <a:off x="367568" y="1648455"/>
            <a:ext cx="355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</a:t>
            </a:r>
            <a:r>
              <a:rPr lang="ko-KR" altLang="en-US" b="1" dirty="0" err="1" smtClean="0"/>
              <a:t>밸크로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테잎</a:t>
            </a:r>
            <a:r>
              <a:rPr lang="ko-KR" altLang="en-US" b="1" dirty="0" smtClean="0"/>
              <a:t> 부착 테스트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6" y="2186186"/>
            <a:ext cx="3143980" cy="235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4" name="직사각형 313"/>
          <p:cNvSpPr/>
          <p:nvPr/>
        </p:nvSpPr>
        <p:spPr>
          <a:xfrm>
            <a:off x="3778730" y="2186186"/>
            <a:ext cx="5041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smtClean="0"/>
              <a:t>시판되고 있는 모의 길이 </a:t>
            </a:r>
            <a:r>
              <a:rPr lang="en-US" altLang="ko-KR" sz="1600" b="1" dirty="0" smtClean="0"/>
              <a:t>1 ~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3mm</a:t>
            </a:r>
            <a:r>
              <a:rPr lang="ko-KR" altLang="en-US" sz="1600" b="1" dirty="0" smtClean="0"/>
              <a:t>까지 테스트 진행</a:t>
            </a:r>
            <a:endParaRPr lang="ko-KR" altLang="en-US" sz="1600" b="1" dirty="0"/>
          </a:p>
        </p:txBody>
      </p:sp>
      <p:sp>
        <p:nvSpPr>
          <p:cNvPr id="4" name="직사각형 3"/>
          <p:cNvSpPr/>
          <p:nvPr/>
        </p:nvSpPr>
        <p:spPr bwMode="auto">
          <a:xfrm>
            <a:off x="3923928" y="2641476"/>
            <a:ext cx="4680520" cy="864096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altLang="ko-KR" sz="1200" b="1" dirty="0" smtClean="0"/>
              <a:t>- 3mm</a:t>
            </a:r>
            <a:r>
              <a:rPr lang="ko-KR" altLang="en-US" sz="1200" b="1" dirty="0" smtClean="0"/>
              <a:t>는 모의 길이가 길어 </a:t>
            </a:r>
            <a:r>
              <a:rPr lang="ko-KR" altLang="en-US" sz="1200" b="1" dirty="0" err="1" smtClean="0"/>
              <a:t>역세압력에</a:t>
            </a:r>
            <a:r>
              <a:rPr lang="ko-KR" altLang="en-US" sz="1200" b="1" dirty="0" smtClean="0"/>
              <a:t> 의해 휘어지는 현상 발생</a:t>
            </a:r>
            <a:endParaRPr lang="en-US" altLang="ko-KR" sz="1200" b="1" dirty="0" smtClean="0"/>
          </a:p>
          <a:p>
            <a:r>
              <a:rPr lang="en-US" altLang="ko-KR" sz="1200" b="1" dirty="0" smtClean="0"/>
              <a:t>- 1mm </a:t>
            </a:r>
            <a:r>
              <a:rPr lang="ko-KR" altLang="en-US" sz="1200" b="1" dirty="0" smtClean="0"/>
              <a:t>모의 </a:t>
            </a:r>
            <a:r>
              <a:rPr lang="ko-KR" altLang="en-US" sz="1200" b="1" dirty="0" err="1" smtClean="0"/>
              <a:t>밸크로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테잎은</a:t>
            </a:r>
            <a:r>
              <a:rPr lang="ko-KR" altLang="en-US" sz="1200" b="1" dirty="0" smtClean="0"/>
              <a:t> 테스트 결과 </a:t>
            </a:r>
            <a:r>
              <a:rPr lang="en-US" altLang="ko-KR" sz="1200" b="1" dirty="0" smtClean="0"/>
              <a:t>1</a:t>
            </a:r>
            <a:r>
              <a:rPr lang="ko-KR" altLang="en-US" sz="1200" b="1" dirty="0" smtClean="0"/>
              <a:t>개 가량의 스펀지 조각이 이탈 발생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모 부분에 스펀지 조각이 들러붙는 현상 발생</a:t>
            </a:r>
          </a:p>
        </p:txBody>
      </p:sp>
      <p:sp>
        <p:nvSpPr>
          <p:cNvPr id="319" name="직사각형 318"/>
          <p:cNvSpPr/>
          <p:nvPr/>
        </p:nvSpPr>
        <p:spPr bwMode="auto">
          <a:xfrm>
            <a:off x="3923928" y="3793605"/>
            <a:ext cx="4680520" cy="7505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en-US" altLang="ko-KR" sz="1200" b="1" dirty="0" smtClean="0"/>
              <a:t>- </a:t>
            </a:r>
            <a:r>
              <a:rPr lang="ko-KR" altLang="en-US" sz="1200" b="1" dirty="0" err="1" smtClean="0"/>
              <a:t>밸크로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테잎의</a:t>
            </a:r>
            <a:r>
              <a:rPr lang="ko-KR" altLang="en-US" sz="1200" b="1" dirty="0" smtClean="0"/>
              <a:t> 모 부분에 들러붙는 현상을 해결할 수 있다면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실제 제품화 가능성이 있음</a:t>
            </a:r>
          </a:p>
        </p:txBody>
      </p:sp>
      <p:sp>
        <p:nvSpPr>
          <p:cNvPr id="318" name="오른쪽 화살표 317"/>
          <p:cNvSpPr/>
          <p:nvPr/>
        </p:nvSpPr>
        <p:spPr bwMode="auto">
          <a:xfrm rot="5400000">
            <a:off x="6084167" y="2807389"/>
            <a:ext cx="360038" cy="175640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</p:spTree>
    <p:extLst>
      <p:ext uri="{BB962C8B-B14F-4D97-AF65-F5344CB8AC3E}">
        <p14:creationId xmlns:p14="http://schemas.microsoft.com/office/powerpoint/2010/main" val="112987294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파일럿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장치 테스트 최종 결론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파일럿 장치 테스트 최종 결론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41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47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422" name="직사각형 421"/>
          <p:cNvSpPr/>
          <p:nvPr/>
        </p:nvSpPr>
        <p:spPr>
          <a:xfrm>
            <a:off x="367568" y="1648455"/>
            <a:ext cx="355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[</a:t>
            </a:r>
            <a:r>
              <a:rPr lang="ko-KR" altLang="en-US" b="1" dirty="0" smtClean="0"/>
              <a:t>실린더 높이 문제 해결 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sp>
        <p:nvSpPr>
          <p:cNvPr id="4" name="직사각형 3"/>
          <p:cNvSpPr/>
          <p:nvPr/>
        </p:nvSpPr>
        <p:spPr bwMode="auto">
          <a:xfrm>
            <a:off x="467544" y="2183904"/>
            <a:ext cx="2952328" cy="1105644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FF0000"/>
                </a:solidFill>
              </a:rPr>
              <a:t>‘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윈치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/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중량판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’</a:t>
            </a:r>
            <a:r>
              <a:rPr lang="ko-KR" altLang="en-US" sz="1600" b="1" dirty="0" smtClean="0"/>
              <a:t>을 이용한 </a:t>
            </a:r>
            <a:endParaRPr lang="en-US" altLang="ko-KR" sz="1600" b="1" dirty="0" smtClean="0"/>
          </a:p>
          <a:p>
            <a:pPr algn="ctr">
              <a:lnSpc>
                <a:spcPct val="150000"/>
              </a:lnSpc>
            </a:pPr>
            <a:r>
              <a:rPr lang="ko-KR" altLang="en-US" sz="1600" b="1" dirty="0" smtClean="0"/>
              <a:t>해결안</a:t>
            </a:r>
          </a:p>
        </p:txBody>
      </p:sp>
      <p:sp>
        <p:nvSpPr>
          <p:cNvPr id="319" name="직사각형 318"/>
          <p:cNvSpPr/>
          <p:nvPr/>
        </p:nvSpPr>
        <p:spPr bwMode="auto">
          <a:xfrm>
            <a:off x="3707903" y="2183904"/>
            <a:ext cx="5134389" cy="1105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400" b="1" dirty="0" smtClean="0"/>
              <a:t>실린더 높이 문제 해소 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윈치</a:t>
            </a:r>
            <a:r>
              <a:rPr lang="ko-KR" altLang="en-US" sz="1400" b="1" dirty="0" smtClean="0"/>
              <a:t> 로프 </a:t>
            </a:r>
            <a:r>
              <a:rPr lang="ko-KR" altLang="en-US" sz="1400" b="1" dirty="0" err="1" smtClean="0"/>
              <a:t>권취로</a:t>
            </a:r>
            <a:r>
              <a:rPr lang="ko-KR" altLang="en-US" sz="1400" b="1" dirty="0" smtClean="0"/>
              <a:t> 높이가 없음</a:t>
            </a:r>
            <a:r>
              <a:rPr lang="en-US" altLang="ko-KR" sz="1400" b="1" dirty="0" smtClean="0"/>
              <a:t>)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sz="1400" b="1" dirty="0" smtClean="0"/>
              <a:t>스펀지 조각 </a:t>
            </a:r>
            <a:r>
              <a:rPr lang="ko-KR" altLang="en-US" sz="1400" b="1" dirty="0" err="1" smtClean="0"/>
              <a:t>가압력</a:t>
            </a:r>
            <a:r>
              <a:rPr lang="ko-KR" altLang="en-US" sz="1400" b="1" dirty="0" smtClean="0"/>
              <a:t> 확인 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자중에 의한 </a:t>
            </a:r>
            <a:r>
              <a:rPr lang="ko-KR" altLang="en-US" sz="1400" b="1" dirty="0" err="1" smtClean="0"/>
              <a:t>무동력</a:t>
            </a:r>
            <a:r>
              <a:rPr lang="ko-KR" altLang="en-US" sz="1400" b="1" dirty="0" smtClean="0"/>
              <a:t> 가압</a:t>
            </a:r>
            <a:r>
              <a:rPr lang="en-US" altLang="ko-KR" sz="1400" b="1" dirty="0" smtClean="0"/>
              <a:t>)</a:t>
            </a:r>
            <a:endParaRPr lang="ko-KR" altLang="en-US" sz="1400" b="1" dirty="0" smtClean="0"/>
          </a:p>
        </p:txBody>
      </p:sp>
      <p:sp>
        <p:nvSpPr>
          <p:cNvPr id="318" name="오른쪽 화살표 317"/>
          <p:cNvSpPr/>
          <p:nvPr/>
        </p:nvSpPr>
        <p:spPr bwMode="auto">
          <a:xfrm>
            <a:off x="3419872" y="2183904"/>
            <a:ext cx="360040" cy="1105644"/>
          </a:xfrm>
          <a:prstGeom prst="rightArrow">
            <a:avLst>
              <a:gd name="adj1" fmla="val 50000"/>
              <a:gd name="adj2" fmla="val 68519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2" name="오른쪽 화살표 11"/>
          <p:cNvSpPr/>
          <p:nvPr/>
        </p:nvSpPr>
        <p:spPr bwMode="auto">
          <a:xfrm rot="5400000">
            <a:off x="5976156" y="2916746"/>
            <a:ext cx="360040" cy="1105644"/>
          </a:xfrm>
          <a:prstGeom prst="rightArrow">
            <a:avLst>
              <a:gd name="adj1" fmla="val 50000"/>
              <a:gd name="adj2" fmla="val 68519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3" name="직사각형 12"/>
          <p:cNvSpPr/>
          <p:nvPr/>
        </p:nvSpPr>
        <p:spPr>
          <a:xfrm>
            <a:off x="3654482" y="3606155"/>
            <a:ext cx="5376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/>
              <a:t>[‘</a:t>
            </a:r>
            <a:r>
              <a:rPr lang="ko-KR" altLang="en-US" sz="2000" b="1" dirty="0" smtClean="0"/>
              <a:t>실린더 높이에 의한 설치문제</a:t>
            </a:r>
            <a:r>
              <a:rPr lang="en-US" altLang="ko-KR" sz="2000" b="1" dirty="0" smtClean="0"/>
              <a:t>’</a:t>
            </a:r>
            <a:r>
              <a:rPr lang="ko-KR" altLang="en-US" sz="2000" b="1" dirty="0" smtClean="0"/>
              <a:t> 해결 가능</a:t>
            </a:r>
            <a:r>
              <a:rPr lang="en-US" altLang="ko-KR" sz="2000" b="1" dirty="0" smtClean="0"/>
              <a:t>]</a:t>
            </a:r>
            <a:endParaRPr lang="ko-KR" altLang="en-US" sz="2000" b="1" dirty="0"/>
          </a:p>
        </p:txBody>
      </p:sp>
      <p:sp>
        <p:nvSpPr>
          <p:cNvPr id="17" name="직사각형 16"/>
          <p:cNvSpPr/>
          <p:nvPr/>
        </p:nvSpPr>
        <p:spPr bwMode="auto">
          <a:xfrm>
            <a:off x="467544" y="3441150"/>
            <a:ext cx="2952328" cy="759554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600" b="1" dirty="0" smtClean="0"/>
              <a:t>[</a:t>
            </a:r>
            <a:r>
              <a:rPr lang="ko-KR" altLang="en-US" sz="1600" b="1" dirty="0" smtClean="0"/>
              <a:t>추가 문제상황</a:t>
            </a:r>
            <a:r>
              <a:rPr lang="en-US" altLang="ko-KR" sz="1600" b="1" dirty="0" smtClean="0"/>
              <a:t>]</a:t>
            </a:r>
          </a:p>
          <a:p>
            <a:pPr algn="ctr">
              <a:lnSpc>
                <a:spcPct val="150000"/>
              </a:lnSpc>
            </a:pPr>
            <a:r>
              <a:rPr lang="ko-KR" altLang="en-US" sz="1600" b="1" dirty="0" err="1" smtClean="0">
                <a:solidFill>
                  <a:srgbClr val="FF0000"/>
                </a:solidFill>
              </a:rPr>
              <a:t>중량판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측면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실링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문제</a:t>
            </a:r>
            <a:endParaRPr lang="ko-KR" altLang="en-US" sz="1600" b="1" dirty="0" smtClean="0"/>
          </a:p>
        </p:txBody>
      </p:sp>
      <p:sp>
        <p:nvSpPr>
          <p:cNvPr id="15" name="오른쪽 화살표 14"/>
          <p:cNvSpPr/>
          <p:nvPr/>
        </p:nvSpPr>
        <p:spPr bwMode="auto">
          <a:xfrm rot="10800000">
            <a:off x="3329386" y="3469568"/>
            <a:ext cx="450526" cy="702718"/>
          </a:xfrm>
          <a:prstGeom prst="rightArrow">
            <a:avLst>
              <a:gd name="adj1" fmla="val 50000"/>
              <a:gd name="adj2" fmla="val 68519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8" name="직사각형 17"/>
          <p:cNvSpPr/>
          <p:nvPr/>
        </p:nvSpPr>
        <p:spPr bwMode="auto">
          <a:xfrm>
            <a:off x="467544" y="4410918"/>
            <a:ext cx="5472608" cy="7508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altLang="ko-KR" sz="1400" b="1" dirty="0" smtClean="0"/>
              <a:t>‘</a:t>
            </a:r>
            <a:r>
              <a:rPr lang="ko-KR" altLang="en-US" sz="1400" b="1" dirty="0" err="1" smtClean="0"/>
              <a:t>브러시형</a:t>
            </a:r>
            <a:r>
              <a:rPr lang="ko-KR" altLang="en-US" sz="1400" b="1" dirty="0" smtClean="0"/>
              <a:t> 구조</a:t>
            </a:r>
            <a:r>
              <a:rPr lang="en-US" altLang="ko-KR" sz="1400" b="1" dirty="0" smtClean="0"/>
              <a:t>’</a:t>
            </a:r>
            <a:r>
              <a:rPr lang="ko-KR" altLang="en-US" sz="1400" b="1" dirty="0" smtClean="0"/>
              <a:t> 구조 개선 테스트 실시 예정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밴드 솔</a:t>
            </a:r>
            <a:r>
              <a:rPr lang="en-US" altLang="ko-KR" sz="1200" b="1" dirty="0" smtClean="0"/>
              <a:t>, </a:t>
            </a:r>
            <a:r>
              <a:rPr lang="ko-KR" altLang="en-US" sz="1200" b="1" dirty="0" err="1" smtClean="0"/>
              <a:t>밸크로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테잎</a:t>
            </a:r>
            <a:r>
              <a:rPr lang="en-US" altLang="ko-KR" sz="1200" b="1" dirty="0" smtClean="0"/>
              <a:t>)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altLang="ko-KR" sz="1400" b="1" dirty="0" smtClean="0"/>
              <a:t>‘</a:t>
            </a:r>
            <a:r>
              <a:rPr lang="ko-KR" altLang="en-US" sz="1400" b="1" dirty="0" err="1" smtClean="0"/>
              <a:t>튜브형</a:t>
            </a:r>
            <a:r>
              <a:rPr lang="ko-KR" altLang="en-US" sz="1400" b="1" dirty="0" smtClean="0"/>
              <a:t> 구조</a:t>
            </a:r>
            <a:r>
              <a:rPr lang="en-US" altLang="ko-KR" sz="1400" b="1" dirty="0" smtClean="0"/>
              <a:t>’ (</a:t>
            </a:r>
            <a:r>
              <a:rPr lang="ko-KR" altLang="en-US" sz="1400" b="1" dirty="0" smtClean="0"/>
              <a:t>탄성이 높은 고무재질의 링</a:t>
            </a:r>
            <a:r>
              <a:rPr lang="en-US" altLang="ko-KR" sz="1400" b="1" dirty="0" smtClean="0"/>
              <a:t>) </a:t>
            </a:r>
            <a:r>
              <a:rPr lang="ko-KR" altLang="en-US" sz="1400" b="1" dirty="0" smtClean="0"/>
              <a:t>대체 검토 </a:t>
            </a:r>
          </a:p>
        </p:txBody>
      </p:sp>
      <p:cxnSp>
        <p:nvCxnSpPr>
          <p:cNvPr id="6" name="꺾인 연결선 5"/>
          <p:cNvCxnSpPr>
            <a:stCxn id="17" idx="1"/>
            <a:endCxn id="18" idx="1"/>
          </p:cNvCxnSpPr>
          <p:nvPr/>
        </p:nvCxnSpPr>
        <p:spPr>
          <a:xfrm rot="10800000" flipV="1">
            <a:off x="467544" y="3820927"/>
            <a:ext cx="12700" cy="965410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61928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특허등록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가능성 및 침해검토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웜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+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적용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여재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압축이완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방식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41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48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1" name="직사각형 110"/>
          <p:cNvSpPr/>
          <p:nvPr/>
        </p:nvSpPr>
        <p:spPr bwMode="auto">
          <a:xfrm>
            <a:off x="467543" y="1921396"/>
            <a:ext cx="4393555" cy="39292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 err="1" smtClean="0"/>
              <a:t>동종분야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여재</a:t>
            </a:r>
            <a:r>
              <a:rPr lang="ko-KR" altLang="en-US" sz="1600" b="1" dirty="0" smtClean="0"/>
              <a:t> 압축</a:t>
            </a:r>
            <a:r>
              <a:rPr lang="en-US" altLang="ko-KR" sz="1600" b="1" dirty="0" smtClean="0"/>
              <a:t>/</a:t>
            </a:r>
            <a:r>
              <a:rPr lang="ko-KR" altLang="en-US" sz="1600" b="1" dirty="0" err="1" smtClean="0"/>
              <a:t>이완방식</a:t>
            </a:r>
            <a:endParaRPr lang="ko-KR" altLang="en-US" sz="1600" b="1" dirty="0"/>
          </a:p>
        </p:txBody>
      </p:sp>
      <p:sp>
        <p:nvSpPr>
          <p:cNvPr id="112" name="TextBox 22"/>
          <p:cNvSpPr txBox="1">
            <a:spLocks noChangeArrowheads="1"/>
          </p:cNvSpPr>
          <p:nvPr/>
        </p:nvSpPr>
        <p:spPr bwMode="auto">
          <a:xfrm>
            <a:off x="61528" y="2721926"/>
            <a:ext cx="22320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ko-KR"/>
            </a:defPPr>
            <a:lvl1pPr marL="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1635910</a:t>
            </a:r>
            <a:r>
              <a:rPr lang="en-US" altLang="ko-KR" sz="1200" b="1" dirty="0" smtClean="0"/>
              <a:t>]</a:t>
            </a:r>
            <a:endParaRPr lang="en-US" altLang="ko-KR" sz="1200" b="1" dirty="0"/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0" y="3009769"/>
            <a:ext cx="1412280" cy="114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" name="TextBox 18"/>
          <p:cNvSpPr txBox="1">
            <a:spLocks noChangeArrowheads="1"/>
          </p:cNvSpPr>
          <p:nvPr/>
        </p:nvSpPr>
        <p:spPr bwMode="auto">
          <a:xfrm>
            <a:off x="1840619" y="2729525"/>
            <a:ext cx="19399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ko-KR"/>
            </a:defPPr>
            <a:lvl1pPr marL="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1350537</a:t>
            </a:r>
            <a:r>
              <a:rPr lang="en-US" altLang="ko-KR" sz="1200" b="1" dirty="0" smtClean="0"/>
              <a:t>]</a:t>
            </a:r>
            <a:endParaRPr lang="en-US" altLang="ko-KR" sz="1200" b="1" dirty="0"/>
          </a:p>
        </p:txBody>
      </p:sp>
      <p:grpSp>
        <p:nvGrpSpPr>
          <p:cNvPr id="115" name="그룹 114"/>
          <p:cNvGrpSpPr>
            <a:grpSpLocks/>
          </p:cNvGrpSpPr>
          <p:nvPr/>
        </p:nvGrpSpPr>
        <p:grpSpPr bwMode="auto">
          <a:xfrm>
            <a:off x="2247040" y="3064137"/>
            <a:ext cx="1127081" cy="1094515"/>
            <a:chOff x="5201697" y="734224"/>
            <a:chExt cx="3624930" cy="4362451"/>
          </a:xfrm>
        </p:grpSpPr>
        <p:pic>
          <p:nvPicPr>
            <p:cNvPr id="1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697" y="734224"/>
              <a:ext cx="1809750" cy="4362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28" y="795825"/>
              <a:ext cx="1845899" cy="430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0" name="직사각형 119"/>
          <p:cNvSpPr/>
          <p:nvPr/>
        </p:nvSpPr>
        <p:spPr>
          <a:xfrm>
            <a:off x="467544" y="2378010"/>
            <a:ext cx="3024336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400" b="1" smtClean="0">
                <a:solidFill>
                  <a:srgbClr val="0000FF"/>
                </a:solidFill>
              </a:rPr>
              <a:t>실린더 </a:t>
            </a:r>
            <a:r>
              <a:rPr lang="ko-KR" altLang="en-US" sz="1400" b="1" dirty="0" err="1" smtClean="0">
                <a:solidFill>
                  <a:srgbClr val="0000FF"/>
                </a:solidFill>
              </a:rPr>
              <a:t>가압방식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123" name="TextBox 40"/>
          <p:cNvSpPr txBox="1">
            <a:spLocks noChangeArrowheads="1"/>
          </p:cNvSpPr>
          <p:nvPr/>
        </p:nvSpPr>
        <p:spPr bwMode="auto">
          <a:xfrm>
            <a:off x="3206791" y="2721926"/>
            <a:ext cx="2012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ko-KR"/>
            </a:defPPr>
            <a:lvl1pPr marL="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ko-KR" sz="1200" b="1" dirty="0"/>
              <a:t>[</a:t>
            </a:r>
            <a:r>
              <a:rPr lang="ko-KR" altLang="en-US" sz="1200" b="1" dirty="0"/>
              <a:t>한국등록 </a:t>
            </a:r>
            <a:r>
              <a:rPr lang="en-US" altLang="ko-KR" sz="1200" b="1" dirty="0"/>
              <a:t>592083</a:t>
            </a:r>
            <a:r>
              <a:rPr lang="en-US" altLang="ko-KR" sz="1200" b="1" dirty="0" smtClean="0"/>
              <a:t>]</a:t>
            </a:r>
            <a:endParaRPr lang="en-US" altLang="ko-KR" sz="1200" b="1" dirty="0"/>
          </a:p>
        </p:txBody>
      </p:sp>
      <p:grpSp>
        <p:nvGrpSpPr>
          <p:cNvPr id="124" name="그룹 123"/>
          <p:cNvGrpSpPr>
            <a:grpSpLocks/>
          </p:cNvGrpSpPr>
          <p:nvPr/>
        </p:nvGrpSpPr>
        <p:grpSpPr bwMode="auto">
          <a:xfrm>
            <a:off x="3575441" y="3035065"/>
            <a:ext cx="1221881" cy="1345278"/>
            <a:chOff x="2843808" y="2466324"/>
            <a:chExt cx="3952875" cy="4352668"/>
          </a:xfrm>
        </p:grpSpPr>
        <p:pic>
          <p:nvPicPr>
            <p:cNvPr id="1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008" y="2466324"/>
              <a:ext cx="1971675" cy="433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2485117"/>
              <a:ext cx="1981200" cy="433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8" name="직사각형 127"/>
          <p:cNvSpPr/>
          <p:nvPr/>
        </p:nvSpPr>
        <p:spPr>
          <a:xfrm>
            <a:off x="3565433" y="2378010"/>
            <a:ext cx="1295666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400" b="1" smtClean="0">
                <a:solidFill>
                  <a:srgbClr val="0000FF"/>
                </a:solidFill>
              </a:rPr>
              <a:t>전자석 이용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15" name="오른쪽 화살표 14"/>
          <p:cNvSpPr/>
          <p:nvPr/>
        </p:nvSpPr>
        <p:spPr bwMode="auto">
          <a:xfrm>
            <a:off x="5053446" y="2065412"/>
            <a:ext cx="504056" cy="2093240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6" name="TextBox 15"/>
          <p:cNvSpPr txBox="1"/>
          <p:nvPr/>
        </p:nvSpPr>
        <p:spPr>
          <a:xfrm>
            <a:off x="5784422" y="2329371"/>
            <a:ext cx="3071052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400" dirty="0" smtClean="0"/>
              <a:t>동종분야에서의 </a:t>
            </a:r>
            <a:r>
              <a:rPr lang="ko-KR" altLang="en-US" sz="1400" dirty="0" err="1" smtClean="0"/>
              <a:t>여재</a:t>
            </a:r>
            <a:r>
              <a:rPr lang="ko-KR" altLang="en-US" sz="1400" dirty="0" smtClean="0"/>
              <a:t> 가압방식은 </a:t>
            </a:r>
            <a:r>
              <a:rPr lang="ko-KR" altLang="en-US" sz="1400" u="sng" dirty="0" smtClean="0"/>
              <a:t>실린더 동력을 이용한 가압방식이 주를 이루며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중량판의</a:t>
            </a:r>
            <a:r>
              <a:rPr lang="ko-KR" altLang="en-US" sz="1400" dirty="0" smtClean="0"/>
              <a:t> 자중에 의한 </a:t>
            </a:r>
            <a:r>
              <a:rPr lang="ko-KR" altLang="en-US" sz="1400" dirty="0" err="1" smtClean="0"/>
              <a:t>여재의</a:t>
            </a:r>
            <a:r>
              <a:rPr lang="ko-KR" altLang="en-US" sz="1400" dirty="0" smtClean="0"/>
              <a:t> 가압방식과 관련된 구조는 조사되지 않음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728980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특허등록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가능성 및 침해검토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웜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+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적용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여재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압축이완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방식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41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49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1" name="직사각형 110"/>
          <p:cNvSpPr/>
          <p:nvPr/>
        </p:nvSpPr>
        <p:spPr bwMode="auto">
          <a:xfrm>
            <a:off x="467543" y="1883148"/>
            <a:ext cx="3024337" cy="39292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 err="1"/>
              <a:t>이종분야</a:t>
            </a:r>
            <a:r>
              <a:rPr lang="ko-KR" altLang="en-US" sz="1600" b="1" dirty="0"/>
              <a:t> </a:t>
            </a:r>
            <a:r>
              <a:rPr lang="ko-KR" altLang="en-US" sz="1600" b="1" dirty="0" err="1" smtClean="0"/>
              <a:t>중량판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/>
              <a:t>적용방식</a:t>
            </a:r>
            <a:endParaRPr lang="ko-KR" altLang="en-US" sz="1600" b="1" dirty="0"/>
          </a:p>
        </p:txBody>
      </p:sp>
      <p:sp>
        <p:nvSpPr>
          <p:cNvPr id="130" name="TextBox 22"/>
          <p:cNvSpPr txBox="1">
            <a:spLocks noChangeArrowheads="1"/>
          </p:cNvSpPr>
          <p:nvPr/>
        </p:nvSpPr>
        <p:spPr bwMode="auto">
          <a:xfrm>
            <a:off x="0" y="2672556"/>
            <a:ext cx="22320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ko-KR"/>
            </a:defPPr>
            <a:lvl1pPr marL="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/>
              <a:t>[</a:t>
            </a:r>
            <a:r>
              <a:rPr lang="ko-KR" altLang="en-US" sz="1200" b="1" dirty="0" err="1"/>
              <a:t>한국등록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684979]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860385" y="2345840"/>
            <a:ext cx="1670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b="1" dirty="0" err="1"/>
              <a:t>베이스판</a:t>
            </a:r>
            <a:r>
              <a:rPr lang="en-US" altLang="ko-KR" sz="1200" b="1" dirty="0"/>
              <a:t>(14)</a:t>
            </a:r>
            <a:r>
              <a:rPr lang="ko-KR" altLang="en-US" sz="1200" b="1" dirty="0"/>
              <a:t>에 투입된 </a:t>
            </a:r>
            <a:r>
              <a:rPr lang="ko-KR" altLang="en-US" sz="1200" b="1" dirty="0" err="1"/>
              <a:t>녹차잎을</a:t>
            </a:r>
            <a:r>
              <a:rPr lang="ko-KR" altLang="en-US" sz="1200" b="1" dirty="0"/>
              <a:t> 자중으로 가압하는 </a:t>
            </a:r>
            <a:r>
              <a:rPr lang="ko-KR" altLang="en-US" sz="1200" b="1" dirty="0" err="1"/>
              <a:t>누름판</a:t>
            </a:r>
            <a:r>
              <a:rPr lang="en-US" altLang="ko-KR" sz="1200" b="1" dirty="0"/>
              <a:t>(26)</a:t>
            </a:r>
            <a:endParaRPr lang="ko-KR" altLang="en-US" sz="1200" b="1" dirty="0"/>
          </a:p>
        </p:txBody>
      </p:sp>
      <p:grpSp>
        <p:nvGrpSpPr>
          <p:cNvPr id="4" name="그룹 3"/>
          <p:cNvGrpSpPr/>
          <p:nvPr/>
        </p:nvGrpSpPr>
        <p:grpSpPr>
          <a:xfrm>
            <a:off x="319875" y="2618451"/>
            <a:ext cx="1529749" cy="2542164"/>
            <a:chOff x="7236296" y="2777972"/>
            <a:chExt cx="1529749" cy="254216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6296" y="2777972"/>
              <a:ext cx="1529749" cy="2542164"/>
            </a:xfrm>
            <a:prstGeom prst="rect">
              <a:avLst/>
            </a:prstGeom>
          </p:spPr>
        </p:pic>
        <p:sp>
          <p:nvSpPr>
            <p:cNvPr id="13" name="타원 12"/>
            <p:cNvSpPr/>
            <p:nvPr/>
          </p:nvSpPr>
          <p:spPr bwMode="auto">
            <a:xfrm>
              <a:off x="7674438" y="2916473"/>
              <a:ext cx="537948" cy="440520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ko-KR" altLang="en-US" sz="800" b="1" smtClean="0"/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30" y="1849388"/>
            <a:ext cx="2151309" cy="2960457"/>
          </a:xfrm>
          <a:prstGeom prst="rect">
            <a:avLst/>
          </a:prstGeom>
        </p:spPr>
      </p:pic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3990687" y="1858657"/>
            <a:ext cx="22320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ko-KR"/>
            </a:defPPr>
            <a:lvl1pPr marL="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 smtClean="0"/>
              <a:t>[</a:t>
            </a:r>
            <a:r>
              <a:rPr lang="ko-KR" altLang="en-US" sz="1200" b="1" dirty="0" err="1" smtClean="0"/>
              <a:t>일본공개</a:t>
            </a:r>
            <a:r>
              <a:rPr lang="ko-KR" altLang="en-US" sz="1200" b="1" dirty="0" smtClean="0"/>
              <a:t> </a:t>
            </a:r>
            <a:r>
              <a:rPr lang="en-US" altLang="ko-KR" sz="1200" b="1" dirty="0"/>
              <a:t>2001-137807]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137537" y="2179810"/>
            <a:ext cx="25947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b="1" dirty="0" err="1"/>
              <a:t>누름판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28</a:t>
            </a:r>
            <a:r>
              <a:rPr lang="ko-KR" altLang="en-US" sz="1200" b="1" dirty="0"/>
              <a:t>은 자중에 의해 하강하지만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상기 구동 수단 </a:t>
            </a:r>
            <a:r>
              <a:rPr lang="en-US" altLang="ko-KR" sz="1200" b="1" dirty="0"/>
              <a:t>30</a:t>
            </a:r>
            <a:r>
              <a:rPr lang="ko-KR" altLang="en-US" sz="1200" b="1" dirty="0"/>
              <a:t>에 의해 상승하게 된다</a:t>
            </a:r>
            <a:r>
              <a:rPr lang="en-US" altLang="ko-KR" sz="1200" b="1" dirty="0"/>
              <a:t>. </a:t>
            </a:r>
            <a:r>
              <a:rPr lang="ko-KR" altLang="en-US" sz="1200" b="1" dirty="0"/>
              <a:t>이 </a:t>
            </a:r>
            <a:r>
              <a:rPr lang="ko-KR" altLang="en-US" sz="1200" b="1" dirty="0" err="1"/>
              <a:t>누름판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28</a:t>
            </a:r>
            <a:r>
              <a:rPr lang="ko-KR" altLang="en-US" sz="1200" b="1" dirty="0"/>
              <a:t>은 중량이 큰 것으로 하고</a:t>
            </a:r>
            <a:r>
              <a:rPr lang="en-US" altLang="ko-KR" sz="1200" b="1" dirty="0"/>
              <a:t>, </a:t>
            </a:r>
            <a:r>
              <a:rPr lang="ko-KR" altLang="en-US" sz="1200" b="1" dirty="0"/>
              <a:t>그 중량으로 </a:t>
            </a:r>
            <a:r>
              <a:rPr lang="ko-KR" altLang="en-US" sz="1200" b="1" u="sng" dirty="0"/>
              <a:t>상부 </a:t>
            </a:r>
            <a:r>
              <a:rPr lang="ko-KR" altLang="en-US" sz="1200" b="1" u="sng" dirty="0" err="1"/>
              <a:t>하우징</a:t>
            </a:r>
            <a:r>
              <a:rPr lang="ko-KR" altLang="en-US" sz="1200" b="1" u="sng" dirty="0"/>
              <a:t> </a:t>
            </a:r>
            <a:r>
              <a:rPr lang="en-US" altLang="ko-KR" sz="1200" b="1" u="sng" dirty="0"/>
              <a:t>14 </a:t>
            </a:r>
            <a:r>
              <a:rPr lang="ko-KR" altLang="en-US" sz="1200" b="1" u="sng" dirty="0"/>
              <a:t>내에 투입되는 폐기물을 위</a:t>
            </a:r>
            <a:r>
              <a:rPr lang="ko-KR" altLang="en-US" sz="1200" b="1" u="sng" dirty="0" smtClean="0"/>
              <a:t>에서 </a:t>
            </a:r>
            <a:r>
              <a:rPr lang="ko-KR" altLang="en-US" sz="1200" b="1" u="sng" dirty="0"/>
              <a:t>막는 기능</a:t>
            </a:r>
          </a:p>
        </p:txBody>
      </p: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9832" y="2276077"/>
            <a:ext cx="22320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ko-KR"/>
            </a:defPPr>
            <a:lvl1pPr marL="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/>
              <a:t>[</a:t>
            </a:r>
            <a:r>
              <a:rPr lang="ko-KR" altLang="en-US" sz="1200" b="1" dirty="0" err="1"/>
              <a:t>한국등록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684979]</a:t>
            </a:r>
          </a:p>
        </p:txBody>
      </p:sp>
      <p:sp>
        <p:nvSpPr>
          <p:cNvPr id="6" name="타원 5"/>
          <p:cNvSpPr/>
          <p:nvPr/>
        </p:nvSpPr>
        <p:spPr bwMode="auto">
          <a:xfrm>
            <a:off x="7041319" y="1883148"/>
            <a:ext cx="1632265" cy="15859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/>
          </a:p>
        </p:txBody>
      </p:sp>
    </p:spTree>
    <p:extLst>
      <p:ext uri="{BB962C8B-B14F-4D97-AF65-F5344CB8AC3E}">
        <p14:creationId xmlns:p14="http://schemas.microsoft.com/office/powerpoint/2010/main" val="157438716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년 중소기업R&amp;D기획지원사업-실적보고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"/>
            <a:ext cx="9144000" cy="57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특허등록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가능성 및 침해검토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웜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+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적용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여재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압축이완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방식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41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50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1" name="직사각형 110"/>
          <p:cNvSpPr/>
          <p:nvPr/>
        </p:nvSpPr>
        <p:spPr bwMode="auto">
          <a:xfrm>
            <a:off x="467543" y="1883148"/>
            <a:ext cx="3384377" cy="39292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smtClean="0"/>
              <a:t>침해검토 및 등록가능성 검토결과</a:t>
            </a:r>
            <a:endParaRPr lang="ko-KR" altLang="en-US" sz="1600" b="1" dirty="0"/>
          </a:p>
        </p:txBody>
      </p:sp>
      <p:sp>
        <p:nvSpPr>
          <p:cNvPr id="7" name="직사각형 6"/>
          <p:cNvSpPr/>
          <p:nvPr/>
        </p:nvSpPr>
        <p:spPr bwMode="auto">
          <a:xfrm>
            <a:off x="467543" y="2435816"/>
            <a:ext cx="8136905" cy="79208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ko-KR" altLang="en-US" sz="1600" b="1" dirty="0" smtClean="0"/>
              <a:t>동종분야의 특허검토 결과</a:t>
            </a:r>
            <a:r>
              <a:rPr lang="en-US" altLang="ko-KR" sz="1600" b="1" dirty="0" smtClean="0"/>
              <a:t>, </a:t>
            </a:r>
            <a:r>
              <a:rPr lang="ko-KR" altLang="en-US" sz="1600" b="1" dirty="0" err="1" smtClean="0"/>
              <a:t>중량판</a:t>
            </a:r>
            <a:r>
              <a:rPr lang="ko-KR" altLang="en-US" sz="1600" b="1" dirty="0" smtClean="0"/>
              <a:t> 등의 자중에 의해 </a:t>
            </a:r>
            <a:r>
              <a:rPr lang="ko-KR" altLang="en-US" sz="1600" b="1" dirty="0" err="1" smtClean="0"/>
              <a:t>여재를</a:t>
            </a:r>
            <a:r>
              <a:rPr lang="ko-KR" altLang="en-US" sz="1600" b="1" dirty="0" smtClean="0"/>
              <a:t> 압축하는 방식의 기술은 조사되지 않아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특허침해의 소지는 없음</a:t>
            </a:r>
          </a:p>
        </p:txBody>
      </p:sp>
      <p:sp>
        <p:nvSpPr>
          <p:cNvPr id="18" name="직사각형 17"/>
          <p:cNvSpPr/>
          <p:nvPr/>
        </p:nvSpPr>
        <p:spPr bwMode="auto">
          <a:xfrm>
            <a:off x="467542" y="3433564"/>
            <a:ext cx="8136905" cy="1656184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ko-KR" altLang="en-US" sz="1600" b="1" dirty="0" smtClean="0"/>
              <a:t>이종분야의 특허에서 자중에 의해 </a:t>
            </a:r>
            <a:r>
              <a:rPr lang="ko-KR" altLang="en-US" sz="1600" b="1" dirty="0" err="1" smtClean="0"/>
              <a:t>녹차잎을</a:t>
            </a:r>
            <a:r>
              <a:rPr lang="ko-KR" altLang="en-US" sz="1600" b="1" dirty="0" smtClean="0"/>
              <a:t> 가압하는 구조와 상부에서 폐기물을 막는 구조와 관련된 기술이 조사되었으나</a:t>
            </a:r>
            <a:r>
              <a:rPr lang="en-US" altLang="ko-KR" sz="1600" b="1" dirty="0" smtClean="0"/>
              <a:t>, </a:t>
            </a:r>
            <a:r>
              <a:rPr lang="ko-KR" altLang="en-US" sz="1600" b="1" u="sng" dirty="0" err="1" smtClean="0">
                <a:solidFill>
                  <a:srgbClr val="0000FF"/>
                </a:solidFill>
              </a:rPr>
              <a:t>여재를</a:t>
            </a:r>
            <a:r>
              <a:rPr lang="ko-KR" altLang="en-US" sz="1600" b="1" u="sng" dirty="0" smtClean="0">
                <a:solidFill>
                  <a:srgbClr val="0000FF"/>
                </a:solidFill>
              </a:rPr>
              <a:t> 자중으로 누르고 </a:t>
            </a:r>
            <a:r>
              <a:rPr lang="ko-KR" altLang="en-US" sz="1600" b="1" u="sng" dirty="0" err="1" smtClean="0">
                <a:solidFill>
                  <a:srgbClr val="0000FF"/>
                </a:solidFill>
              </a:rPr>
              <a:t>윈치로</a:t>
            </a:r>
            <a:r>
              <a:rPr lang="ko-KR" altLang="en-US" sz="1600" b="1" u="sng" dirty="0" smtClean="0">
                <a:solidFill>
                  <a:srgbClr val="0000FF"/>
                </a:solidFill>
              </a:rPr>
              <a:t> 들어올리는 조합된 기술은 조사되지 않았으며</a:t>
            </a:r>
            <a:r>
              <a:rPr lang="en-US" altLang="ko-KR" sz="1600" b="1" dirty="0" smtClean="0"/>
              <a:t>, 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O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링을 </a:t>
            </a:r>
            <a:r>
              <a:rPr lang="ko-KR" altLang="en-US" sz="1600" b="1" dirty="0" err="1" smtClean="0">
                <a:solidFill>
                  <a:srgbClr val="0000FF"/>
                </a:solidFill>
              </a:rPr>
              <a:t>밴드솔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등의 브러시 형태로 대체하여 </a:t>
            </a:r>
            <a:r>
              <a:rPr lang="ko-KR" altLang="en-US" sz="1600" b="1" dirty="0" err="1" smtClean="0">
                <a:solidFill>
                  <a:srgbClr val="0000FF"/>
                </a:solidFill>
              </a:rPr>
              <a:t>여과조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벽면과의 마찰을 감소시켜 </a:t>
            </a:r>
            <a:r>
              <a:rPr lang="ko-KR" altLang="en-US" sz="1600" b="1" dirty="0" err="1" smtClean="0">
                <a:solidFill>
                  <a:srgbClr val="0000FF"/>
                </a:solidFill>
              </a:rPr>
              <a:t>중량판의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자중을 </a:t>
            </a:r>
            <a:r>
              <a:rPr lang="ko-KR" altLang="en-US" sz="1600" b="1" dirty="0" err="1" smtClean="0">
                <a:solidFill>
                  <a:srgbClr val="0000FF"/>
                </a:solidFill>
              </a:rPr>
              <a:t>이용가능</a:t>
            </a:r>
            <a:r>
              <a:rPr lang="ko-KR" altLang="en-US" sz="1600" b="1" dirty="0" err="1" smtClean="0"/>
              <a:t>하게</a:t>
            </a:r>
            <a:r>
              <a:rPr lang="ko-KR" altLang="en-US" sz="1600" b="1" dirty="0" smtClean="0"/>
              <a:t> 한 점에서는 큰 차이를 가져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본 해결안은 특허등록 가능성이 높은 것으로 판단됨</a:t>
            </a:r>
            <a:endParaRPr lang="en-US" altLang="ko-KR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3812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특허등록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</a:rPr>
              <a:t>가능성 및 침해검토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0" y="985292"/>
            <a:ext cx="9144000" cy="6480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웜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+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중량판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적용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여재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압축이완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방식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413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51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111" name="직사각형 110"/>
          <p:cNvSpPr/>
          <p:nvPr/>
        </p:nvSpPr>
        <p:spPr bwMode="auto">
          <a:xfrm>
            <a:off x="467544" y="1883148"/>
            <a:ext cx="3168354" cy="39292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 smtClean="0"/>
              <a:t>권리화 방안 검토</a:t>
            </a:r>
            <a:endParaRPr lang="ko-KR" altLang="en-US" sz="1600" b="1" dirty="0"/>
          </a:p>
        </p:txBody>
      </p:sp>
      <p:sp>
        <p:nvSpPr>
          <p:cNvPr id="7" name="직사각형 6"/>
          <p:cNvSpPr/>
          <p:nvPr/>
        </p:nvSpPr>
        <p:spPr bwMode="auto">
          <a:xfrm>
            <a:off x="467543" y="2435816"/>
            <a:ext cx="576065" cy="79208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1600" b="1" dirty="0"/>
              <a:t>1</a:t>
            </a:r>
            <a:r>
              <a:rPr lang="en-US" altLang="ko-KR" sz="1600" b="1" baseline="30000" dirty="0"/>
              <a:t>st</a:t>
            </a:r>
            <a:endParaRPr lang="en-US" altLang="ko-KR" sz="1600" b="1" dirty="0"/>
          </a:p>
        </p:txBody>
      </p:sp>
      <p:sp>
        <p:nvSpPr>
          <p:cNvPr id="18" name="직사각형 17"/>
          <p:cNvSpPr/>
          <p:nvPr/>
        </p:nvSpPr>
        <p:spPr bwMode="auto">
          <a:xfrm>
            <a:off x="1187625" y="2435816"/>
            <a:ext cx="2448272" cy="79208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ko-KR" altLang="en-US" sz="1600" b="1" dirty="0" err="1" smtClean="0"/>
              <a:t>중량판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+ </a:t>
            </a:r>
            <a:r>
              <a:rPr lang="ko-KR" altLang="en-US" sz="1600" b="1" dirty="0" err="1" smtClean="0"/>
              <a:t>윈치</a:t>
            </a:r>
            <a:r>
              <a:rPr lang="ko-KR" altLang="en-US" sz="1600" b="1" dirty="0" smtClean="0"/>
              <a:t> 구성조합</a:t>
            </a:r>
            <a:endParaRPr lang="en-US" altLang="ko-KR" sz="1600" b="1" dirty="0" smtClean="0">
              <a:solidFill>
                <a:srgbClr val="FF0000"/>
              </a:solidFill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3779912" y="2435816"/>
            <a:ext cx="5040560" cy="79208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ko-KR" altLang="en-US" sz="1600" b="1" dirty="0" smtClean="0"/>
              <a:t>종래 여과장치의 높이 문제점 강조</a:t>
            </a:r>
            <a:endParaRPr lang="en-US" altLang="ko-KR" sz="1600" b="1" dirty="0" smtClean="0"/>
          </a:p>
          <a:p>
            <a:pPr marL="285750" indent="-285750" algn="just">
              <a:buFontTx/>
              <a:buChar char="-"/>
            </a:pPr>
            <a:r>
              <a:rPr lang="ko-KR" altLang="en-US" sz="1600" b="1" dirty="0" err="1" smtClean="0"/>
              <a:t>여재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중량판</a:t>
            </a:r>
            <a:r>
              <a:rPr lang="ko-KR" altLang="en-US" sz="1600" b="1" dirty="0" smtClean="0"/>
              <a:t> 자중으로 가압</a:t>
            </a:r>
            <a:r>
              <a:rPr lang="en-US" altLang="ko-KR" sz="1600" b="1" dirty="0" smtClean="0"/>
              <a:t>, </a:t>
            </a:r>
            <a:r>
              <a:rPr lang="ko-KR" altLang="en-US" sz="1600" b="1" dirty="0" err="1" smtClean="0"/>
              <a:t>윈치로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여재</a:t>
            </a:r>
            <a:r>
              <a:rPr lang="ko-KR" altLang="en-US" sz="1600" b="1" dirty="0" smtClean="0"/>
              <a:t> 이완</a:t>
            </a:r>
            <a:endParaRPr lang="en-US" altLang="ko-KR" sz="1600" b="1" dirty="0" smtClean="0"/>
          </a:p>
        </p:txBody>
      </p:sp>
      <p:sp>
        <p:nvSpPr>
          <p:cNvPr id="10" name="직사각형 9"/>
          <p:cNvSpPr/>
          <p:nvPr/>
        </p:nvSpPr>
        <p:spPr bwMode="auto">
          <a:xfrm>
            <a:off x="467544" y="3289548"/>
            <a:ext cx="576065" cy="79208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1600" b="1" dirty="0" smtClean="0"/>
              <a:t>2</a:t>
            </a:r>
            <a:r>
              <a:rPr lang="en-US" altLang="ko-KR" sz="1600" b="1" baseline="30000" dirty="0" smtClean="0"/>
              <a:t>st</a:t>
            </a:r>
            <a:endParaRPr lang="en-US" altLang="ko-KR" sz="1600" b="1" dirty="0"/>
          </a:p>
        </p:txBody>
      </p:sp>
      <p:sp>
        <p:nvSpPr>
          <p:cNvPr id="11" name="직사각형 10"/>
          <p:cNvSpPr/>
          <p:nvPr/>
        </p:nvSpPr>
        <p:spPr bwMode="auto">
          <a:xfrm>
            <a:off x="1187626" y="3289548"/>
            <a:ext cx="2448272" cy="79208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ko-KR" altLang="en-US" sz="1600" b="1" dirty="0" err="1" smtClean="0"/>
              <a:t>중량판</a:t>
            </a:r>
            <a:r>
              <a:rPr lang="ko-KR" altLang="en-US" sz="1600" b="1" dirty="0" smtClean="0"/>
              <a:t> 측면 브러시 한정</a:t>
            </a:r>
            <a:endParaRPr lang="en-US" altLang="ko-KR" sz="1600" b="1" dirty="0" smtClean="0"/>
          </a:p>
        </p:txBody>
      </p:sp>
      <p:sp>
        <p:nvSpPr>
          <p:cNvPr id="12" name="직사각형 11"/>
          <p:cNvSpPr/>
          <p:nvPr/>
        </p:nvSpPr>
        <p:spPr bwMode="auto">
          <a:xfrm>
            <a:off x="3779913" y="3289548"/>
            <a:ext cx="5040560" cy="79208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ko-KR" altLang="en-US" sz="1600" b="1" dirty="0" smtClean="0"/>
              <a:t>종래 </a:t>
            </a:r>
            <a:r>
              <a:rPr lang="ko-KR" altLang="en-US" sz="1600" b="1" dirty="0" err="1" smtClean="0"/>
              <a:t>가압판</a:t>
            </a:r>
            <a:r>
              <a:rPr lang="ko-KR" altLang="en-US" sz="1600" b="1" dirty="0" smtClean="0"/>
              <a:t> 측면에 설치되는 </a:t>
            </a:r>
            <a:r>
              <a:rPr lang="en-US" altLang="ko-KR" sz="1600" b="1" dirty="0" smtClean="0"/>
              <a:t>O</a:t>
            </a:r>
            <a:r>
              <a:rPr lang="ko-KR" altLang="en-US" sz="1600" b="1" dirty="0" smtClean="0"/>
              <a:t>링 문제점 부각</a:t>
            </a:r>
            <a:endParaRPr lang="en-US" altLang="ko-KR" sz="1600" b="1" dirty="0" smtClean="0"/>
          </a:p>
          <a:p>
            <a:pPr marL="285750" indent="-285750" algn="just">
              <a:buFontTx/>
              <a:buChar char="-"/>
            </a:pPr>
            <a:r>
              <a:rPr lang="en-US" altLang="ko-KR" sz="1600" b="1" dirty="0" smtClean="0"/>
              <a:t>O</a:t>
            </a:r>
            <a:r>
              <a:rPr lang="ko-KR" altLang="en-US" sz="1600" b="1" dirty="0" smtClean="0"/>
              <a:t>링을 브러시로 대체하여 마찰을 저감시켜 </a:t>
            </a:r>
            <a:r>
              <a:rPr lang="ko-KR" altLang="en-US" sz="1600" b="1" dirty="0" err="1" smtClean="0"/>
              <a:t>중량판의</a:t>
            </a:r>
            <a:r>
              <a:rPr lang="ko-KR" altLang="en-US" sz="1600" b="1" dirty="0" smtClean="0"/>
              <a:t> 자중으로만 충분히 </a:t>
            </a:r>
            <a:r>
              <a:rPr lang="ko-KR" altLang="en-US" sz="1600" b="1" dirty="0" err="1" smtClean="0"/>
              <a:t>여재</a:t>
            </a:r>
            <a:r>
              <a:rPr lang="ko-KR" altLang="en-US" sz="1600" b="1" dirty="0" smtClean="0"/>
              <a:t> 가압 가능 효과 강조 </a:t>
            </a:r>
            <a:endParaRPr lang="en-US" altLang="ko-KR" sz="1600" b="1" dirty="0" smtClean="0"/>
          </a:p>
        </p:txBody>
      </p:sp>
      <p:sp>
        <p:nvSpPr>
          <p:cNvPr id="13" name="직사각형 12"/>
          <p:cNvSpPr/>
          <p:nvPr/>
        </p:nvSpPr>
        <p:spPr bwMode="auto">
          <a:xfrm>
            <a:off x="467544" y="4153644"/>
            <a:ext cx="576065" cy="115212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1600" b="1" dirty="0" smtClean="0"/>
              <a:t>3</a:t>
            </a:r>
            <a:r>
              <a:rPr lang="en-US" altLang="ko-KR" sz="1600" b="1" baseline="30000" dirty="0" smtClean="0"/>
              <a:t>st</a:t>
            </a:r>
            <a:endParaRPr lang="en-US" altLang="ko-KR" sz="1600" b="1" dirty="0"/>
          </a:p>
        </p:txBody>
      </p:sp>
      <p:sp>
        <p:nvSpPr>
          <p:cNvPr id="14" name="직사각형 13"/>
          <p:cNvSpPr/>
          <p:nvPr/>
        </p:nvSpPr>
        <p:spPr bwMode="auto">
          <a:xfrm>
            <a:off x="1187626" y="4153644"/>
            <a:ext cx="2448272" cy="115212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ko-KR" altLang="en-US" sz="1600" b="1" dirty="0" err="1" smtClean="0"/>
              <a:t>중량판</a:t>
            </a:r>
            <a:r>
              <a:rPr lang="ko-KR" altLang="en-US" sz="1600" b="1" dirty="0" smtClean="0"/>
              <a:t> 설치구조 한정</a:t>
            </a:r>
            <a:endParaRPr lang="en-US" altLang="ko-KR" sz="1600" b="1" dirty="0" smtClean="0"/>
          </a:p>
        </p:txBody>
      </p:sp>
      <p:sp>
        <p:nvSpPr>
          <p:cNvPr id="15" name="직사각형 14"/>
          <p:cNvSpPr/>
          <p:nvPr/>
        </p:nvSpPr>
        <p:spPr bwMode="auto">
          <a:xfrm>
            <a:off x="3779913" y="4153644"/>
            <a:ext cx="5040560" cy="1152128"/>
          </a:xfrm>
          <a:prstGeom prst="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ko-KR" altLang="en-US" sz="1600" b="1" dirty="0" smtClean="0"/>
              <a:t>원가절감을 위해 </a:t>
            </a:r>
            <a:r>
              <a:rPr lang="ko-KR" altLang="en-US" sz="1600" b="1" dirty="0" err="1" smtClean="0"/>
              <a:t>중량판에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여과수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통과공을</a:t>
            </a:r>
            <a:r>
              <a:rPr lang="ko-KR" altLang="en-US" sz="1600" b="1" dirty="0" smtClean="0"/>
              <a:t> 형성시키지 않고</a:t>
            </a:r>
            <a:r>
              <a:rPr lang="en-US" altLang="ko-KR" sz="1600" b="1" dirty="0" smtClean="0"/>
              <a:t>, </a:t>
            </a:r>
            <a:r>
              <a:rPr lang="ko-KR" altLang="en-US" sz="1600" b="1" dirty="0" err="1" smtClean="0"/>
              <a:t>최하단에</a:t>
            </a:r>
            <a:r>
              <a:rPr lang="ko-KR" altLang="en-US" sz="1600" b="1" dirty="0" smtClean="0"/>
              <a:t> 설치되는 </a:t>
            </a:r>
            <a:r>
              <a:rPr lang="ko-KR" altLang="en-US" sz="1600" b="1" dirty="0" err="1" smtClean="0"/>
              <a:t>중량판의</a:t>
            </a:r>
            <a:r>
              <a:rPr lang="ko-KR" altLang="en-US" sz="1600" b="1" dirty="0" smtClean="0"/>
              <a:t> 크기를 축소시켜 여과수가 측면에서 원활하게 유입되는 단면설치구조 강조</a:t>
            </a:r>
            <a:endParaRPr lang="en-US" altLang="ko-KR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64075572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J:\프로젝트\해담\해담 ppt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 rot="10800000" flipH="1">
            <a:off x="49568" y="13455"/>
            <a:ext cx="6468927" cy="5725583"/>
          </a:xfrm>
          <a:custGeom>
            <a:avLst/>
            <a:gdLst>
              <a:gd name="connsiteX0" fmla="*/ 0 w 8676456"/>
              <a:gd name="connsiteY0" fmla="*/ 0 h 5143500"/>
              <a:gd name="connsiteX1" fmla="*/ 8676456 w 8676456"/>
              <a:gd name="connsiteY1" fmla="*/ 0 h 5143500"/>
              <a:gd name="connsiteX2" fmla="*/ 8676456 w 8676456"/>
              <a:gd name="connsiteY2" fmla="*/ 5143500 h 5143500"/>
              <a:gd name="connsiteX3" fmla="*/ 0 w 8676456"/>
              <a:gd name="connsiteY3" fmla="*/ 5143500 h 5143500"/>
              <a:gd name="connsiteX4" fmla="*/ 0 w 8676456"/>
              <a:gd name="connsiteY4" fmla="*/ 0 h 5143500"/>
              <a:gd name="connsiteX0" fmla="*/ 0 w 8676456"/>
              <a:gd name="connsiteY0" fmla="*/ 0 h 5143500"/>
              <a:gd name="connsiteX1" fmla="*/ 6199956 w 8676456"/>
              <a:gd name="connsiteY1" fmla="*/ 0 h 5143500"/>
              <a:gd name="connsiteX2" fmla="*/ 8676456 w 8676456"/>
              <a:gd name="connsiteY2" fmla="*/ 5143500 h 5143500"/>
              <a:gd name="connsiteX3" fmla="*/ 0 w 8676456"/>
              <a:gd name="connsiteY3" fmla="*/ 5143500 h 5143500"/>
              <a:gd name="connsiteX4" fmla="*/ 0 w 8676456"/>
              <a:gd name="connsiteY4" fmla="*/ 0 h 5143500"/>
              <a:gd name="connsiteX0" fmla="*/ 0 w 8676456"/>
              <a:gd name="connsiteY0" fmla="*/ 7620 h 5151120"/>
              <a:gd name="connsiteX1" fmla="*/ 5316036 w 8676456"/>
              <a:gd name="connsiteY1" fmla="*/ 0 h 5151120"/>
              <a:gd name="connsiteX2" fmla="*/ 8676456 w 8676456"/>
              <a:gd name="connsiteY2" fmla="*/ 5151120 h 5151120"/>
              <a:gd name="connsiteX3" fmla="*/ 0 w 8676456"/>
              <a:gd name="connsiteY3" fmla="*/ 5151120 h 5151120"/>
              <a:gd name="connsiteX4" fmla="*/ 0 w 8676456"/>
              <a:gd name="connsiteY4" fmla="*/ 7620 h 5151120"/>
              <a:gd name="connsiteX0" fmla="*/ 0 w 8676456"/>
              <a:gd name="connsiteY0" fmla="*/ 0 h 5143500"/>
              <a:gd name="connsiteX1" fmla="*/ 5841816 w 8676456"/>
              <a:gd name="connsiteY1" fmla="*/ 0 h 5143500"/>
              <a:gd name="connsiteX2" fmla="*/ 8676456 w 8676456"/>
              <a:gd name="connsiteY2" fmla="*/ 5143500 h 5143500"/>
              <a:gd name="connsiteX3" fmla="*/ 0 w 8676456"/>
              <a:gd name="connsiteY3" fmla="*/ 5143500 h 5143500"/>
              <a:gd name="connsiteX4" fmla="*/ 0 w 8676456"/>
              <a:gd name="connsiteY4" fmla="*/ 0 h 5143500"/>
              <a:gd name="connsiteX0" fmla="*/ 0 w 8676456"/>
              <a:gd name="connsiteY0" fmla="*/ 0 h 5172075"/>
              <a:gd name="connsiteX1" fmla="*/ 5841816 w 8676456"/>
              <a:gd name="connsiteY1" fmla="*/ 0 h 5172075"/>
              <a:gd name="connsiteX2" fmla="*/ 8676456 w 8676456"/>
              <a:gd name="connsiteY2" fmla="*/ 5143500 h 5172075"/>
              <a:gd name="connsiteX3" fmla="*/ 784208 w 8676456"/>
              <a:gd name="connsiteY3" fmla="*/ 5172075 h 5172075"/>
              <a:gd name="connsiteX4" fmla="*/ 0 w 8676456"/>
              <a:gd name="connsiteY4" fmla="*/ 0 h 5172075"/>
              <a:gd name="connsiteX0" fmla="*/ 14259 w 7892248"/>
              <a:gd name="connsiteY0" fmla="*/ 0 h 5181600"/>
              <a:gd name="connsiteX1" fmla="*/ 5057608 w 7892248"/>
              <a:gd name="connsiteY1" fmla="*/ 9525 h 5181600"/>
              <a:gd name="connsiteX2" fmla="*/ 7892248 w 7892248"/>
              <a:gd name="connsiteY2" fmla="*/ 5153025 h 5181600"/>
              <a:gd name="connsiteX3" fmla="*/ 0 w 7892248"/>
              <a:gd name="connsiteY3" fmla="*/ 5181600 h 5181600"/>
              <a:gd name="connsiteX4" fmla="*/ 14259 w 7892248"/>
              <a:gd name="connsiteY4" fmla="*/ 0 h 5181600"/>
              <a:gd name="connsiteX0" fmla="*/ 1 w 7877990"/>
              <a:gd name="connsiteY0" fmla="*/ 0 h 5153025"/>
              <a:gd name="connsiteX1" fmla="*/ 5043350 w 7877990"/>
              <a:gd name="connsiteY1" fmla="*/ 9525 h 5153025"/>
              <a:gd name="connsiteX2" fmla="*/ 7877990 w 7877990"/>
              <a:gd name="connsiteY2" fmla="*/ 5153025 h 5153025"/>
              <a:gd name="connsiteX3" fmla="*/ 149714 w 7877990"/>
              <a:gd name="connsiteY3" fmla="*/ 5110162 h 5153025"/>
              <a:gd name="connsiteX4" fmla="*/ 1 w 7877990"/>
              <a:gd name="connsiteY4" fmla="*/ 0 h 5153025"/>
              <a:gd name="connsiteX0" fmla="*/ 1 w 7877990"/>
              <a:gd name="connsiteY0" fmla="*/ 0 h 5153025"/>
              <a:gd name="connsiteX1" fmla="*/ 5043350 w 7877990"/>
              <a:gd name="connsiteY1" fmla="*/ 9525 h 5153025"/>
              <a:gd name="connsiteX2" fmla="*/ 7877990 w 7877990"/>
              <a:gd name="connsiteY2" fmla="*/ 5153025 h 5153025"/>
              <a:gd name="connsiteX3" fmla="*/ 0 w 7877990"/>
              <a:gd name="connsiteY3" fmla="*/ 5148263 h 5153025"/>
              <a:gd name="connsiteX4" fmla="*/ 1 w 7877990"/>
              <a:gd name="connsiteY4" fmla="*/ 0 h 5153025"/>
              <a:gd name="connsiteX0" fmla="*/ 1 w 9541387"/>
              <a:gd name="connsiteY0" fmla="*/ 0 h 5153025"/>
              <a:gd name="connsiteX1" fmla="*/ 5043350 w 9541387"/>
              <a:gd name="connsiteY1" fmla="*/ 9525 h 5153025"/>
              <a:gd name="connsiteX2" fmla="*/ 9541387 w 9541387"/>
              <a:gd name="connsiteY2" fmla="*/ 5153025 h 5153025"/>
              <a:gd name="connsiteX3" fmla="*/ 0 w 9541387"/>
              <a:gd name="connsiteY3" fmla="*/ 5148263 h 5153025"/>
              <a:gd name="connsiteX4" fmla="*/ 1 w 9541387"/>
              <a:gd name="connsiteY4" fmla="*/ 0 h 515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387" h="5153025">
                <a:moveTo>
                  <a:pt x="1" y="0"/>
                </a:moveTo>
                <a:lnTo>
                  <a:pt x="5043350" y="9525"/>
                </a:lnTo>
                <a:lnTo>
                  <a:pt x="9541387" y="5153025"/>
                </a:lnTo>
                <a:lnTo>
                  <a:pt x="0" y="5148263"/>
                </a:lnTo>
                <a:cubicBezTo>
                  <a:pt x="0" y="3432175"/>
                  <a:pt x="1" y="1716088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평행 사변형 24"/>
          <p:cNvSpPr/>
          <p:nvPr/>
        </p:nvSpPr>
        <p:spPr>
          <a:xfrm>
            <a:off x="2699794" y="3"/>
            <a:ext cx="3761967" cy="5725583"/>
          </a:xfrm>
          <a:prstGeom prst="parallelogram">
            <a:avLst>
              <a:gd name="adj" fmla="val 8050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323528" y="1821528"/>
            <a:ext cx="6540294" cy="630934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sz="3500" dirty="0" err="1" smtClean="0">
                <a:latin typeface="HY견고딕" pitchFamily="18" charset="-127"/>
                <a:ea typeface="HY견고딕" pitchFamily="18" charset="-127"/>
              </a:rPr>
              <a:t>부항기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 사례</a:t>
            </a:r>
            <a:endParaRPr lang="en-US" altLang="ko-KR" sz="35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746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53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기술의 개요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7113" r="41401" b="25479"/>
          <a:stretch/>
        </p:blipFill>
        <p:spPr bwMode="auto">
          <a:xfrm>
            <a:off x="201188" y="1705372"/>
            <a:ext cx="3325521" cy="260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t="24053" r="30392" b="9883"/>
          <a:stretch/>
        </p:blipFill>
        <p:spPr bwMode="auto">
          <a:xfrm>
            <a:off x="201188" y="4445817"/>
            <a:ext cx="1248896" cy="7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673212" y="2065412"/>
            <a:ext cx="5260179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▶ </a:t>
            </a:r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노폐물이 흡수되는 부항장치의 부항하우징 하단에 초음파 발생장치</a:t>
            </a:r>
            <a:r>
              <a:rPr lang="en-US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(</a:t>
            </a:r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초음파 단자</a:t>
            </a:r>
            <a:r>
              <a:rPr lang="en-US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)</a:t>
            </a:r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가 결합된 부항장치임</a:t>
            </a:r>
            <a:r>
              <a:rPr lang="en-US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초음파 발생장치</a:t>
            </a:r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의 작동과 함께 부항하우징 내부를 음압으로 만들어 노폐물의 배출 효율을 높일 수 있음</a:t>
            </a:r>
            <a:endParaRPr lang="en-US" altLang="ko-KR" sz="1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654501" y="4575089"/>
            <a:ext cx="1872208" cy="559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mtClean="0">
                <a:solidFill>
                  <a:schemeClr val="tx1"/>
                </a:solidFill>
              </a:rPr>
              <a:t>기업의 목표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" name="오른쪽 화살표 2"/>
          <p:cNvSpPr/>
          <p:nvPr/>
        </p:nvSpPr>
        <p:spPr bwMode="auto">
          <a:xfrm>
            <a:off x="3662184" y="4648586"/>
            <a:ext cx="432048" cy="487187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4211960" y="4612581"/>
            <a:ext cx="3574372" cy="5591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고장이 없는 초음파 적용 부항기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704309" y="3145532"/>
            <a:ext cx="5260179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[</a:t>
            </a:r>
            <a:r>
              <a:rPr lang="ko-KR" altLang="en-US" sz="20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부항기 </a:t>
            </a:r>
            <a:r>
              <a:rPr lang="en-US" altLang="ko-KR" sz="20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+ </a:t>
            </a:r>
            <a:r>
              <a:rPr lang="ko-KR" altLang="en-US" sz="20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초음파 수단 </a:t>
            </a:r>
            <a:r>
              <a:rPr lang="en-US" altLang="ko-KR" sz="20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= </a:t>
            </a:r>
            <a:r>
              <a:rPr lang="ko-KR" altLang="en-US" sz="20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모세메디 부항기</a:t>
            </a:r>
            <a:r>
              <a:rPr lang="en-US" altLang="ko-KR" sz="20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]</a:t>
            </a:r>
            <a:endParaRPr lang="en-US" altLang="ko-KR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632301" y="3710993"/>
            <a:ext cx="5260179" cy="586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초음파 수단을 통하여 미세혈관을 자극효과 및 어혈 배출 효과의 증대 </a:t>
            </a:r>
            <a:endParaRPr lang="en-US" altLang="ko-KR" sz="1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54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문제상황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67544" y="1676494"/>
            <a:ext cx="6984776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▶ </a:t>
            </a:r>
            <a:r>
              <a:rPr lang="ko-KR" altLang="en-US" sz="1800" b="1" dirty="0" smtClean="0">
                <a:solidFill>
                  <a:sysClr val="windowText" lastClr="000000"/>
                </a:solidFill>
              </a:rPr>
              <a:t>초음파 발생장치에 노폐물이 유입되는 문제</a:t>
            </a:r>
            <a:endParaRPr lang="en-US" altLang="ko-KR" sz="1800" b="1" dirty="0" smtClean="0">
              <a:solidFill>
                <a:sysClr val="windowText" lastClr="00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ko-KR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▶</a:t>
            </a:r>
            <a:r>
              <a:rPr lang="en-US" altLang="ko-KR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 </a:t>
            </a: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전기단자와 흡입구</a:t>
            </a:r>
            <a:r>
              <a:rPr lang="en-US" altLang="ko-KR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(</a:t>
            </a: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공기흡입</a:t>
            </a:r>
            <a:r>
              <a:rPr lang="en-US" altLang="ko-KR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)</a:t>
            </a: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가 분리되어 있는 문제</a:t>
            </a:r>
            <a:endParaRPr lang="en-US" altLang="ko-KR" sz="1800" b="1" dirty="0" smtClean="0">
              <a:solidFill>
                <a:sysClr val="windowText" lastClr="000000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▶ 부항기 하우징과 초음파 단자 사이에 밀폐가 되지 않는 문제</a:t>
            </a:r>
            <a:endParaRPr lang="ko-KR" altLang="en-US" sz="18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95536" y="1201316"/>
            <a:ext cx="396044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[</a:t>
            </a: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기존 업체가 생각한 문제원인</a:t>
            </a:r>
            <a:r>
              <a:rPr lang="en-US" altLang="ko-KR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]</a:t>
            </a:r>
            <a:endParaRPr lang="ko-KR" altLang="en-US" sz="18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아래쪽 화살표 1"/>
          <p:cNvSpPr/>
          <p:nvPr/>
        </p:nvSpPr>
        <p:spPr bwMode="auto">
          <a:xfrm>
            <a:off x="985129" y="3217540"/>
            <a:ext cx="1152128" cy="576064"/>
          </a:xfrm>
          <a:prstGeom prst="downArrow">
            <a:avLst/>
          </a:prstGeom>
          <a:solidFill>
            <a:schemeClr val="bg1">
              <a:lumMod val="65000"/>
              <a:alpha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67544" y="3937620"/>
            <a:ext cx="2187298" cy="936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b="1" smtClean="0">
                <a:solidFill>
                  <a:schemeClr val="tx1"/>
                </a:solidFill>
              </a:rPr>
              <a:t>노폐물</a:t>
            </a:r>
            <a:endParaRPr lang="ko-KR" altLang="en-US" sz="2500" b="1" dirty="0">
              <a:solidFill>
                <a:schemeClr val="tx1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915816" y="3949043"/>
            <a:ext cx="2187298" cy="936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tx1"/>
                </a:solidFill>
              </a:rPr>
              <a:t>틈</a:t>
            </a:r>
            <a:endParaRPr lang="ko-KR" altLang="en-US" sz="2500" b="1" dirty="0">
              <a:solidFill>
                <a:schemeClr val="tx1"/>
              </a:solidFill>
            </a:endParaRPr>
          </a:p>
        </p:txBody>
      </p:sp>
      <p:sp>
        <p:nvSpPr>
          <p:cNvPr id="13" name="아래쪽 화살표 12"/>
          <p:cNvSpPr/>
          <p:nvPr/>
        </p:nvSpPr>
        <p:spPr bwMode="auto">
          <a:xfrm>
            <a:off x="3383868" y="3209164"/>
            <a:ext cx="1152128" cy="576064"/>
          </a:xfrm>
          <a:prstGeom prst="downArrow">
            <a:avLst/>
          </a:prstGeom>
          <a:solidFill>
            <a:schemeClr val="bg1">
              <a:lumMod val="65000"/>
              <a:alpha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4" name="직사각형 13"/>
          <p:cNvSpPr/>
          <p:nvPr/>
        </p:nvSpPr>
        <p:spPr>
          <a:xfrm>
            <a:off x="5364088" y="3768383"/>
            <a:ext cx="3243955" cy="1274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※ </a:t>
            </a:r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부항기의 틈을 통해 유입된 노폐물이 </a:t>
            </a:r>
            <a:r>
              <a:rPr lang="ko-KR" altLang="en-US" sz="1500" b="1" dirty="0" err="1" smtClean="0">
                <a:solidFill>
                  <a:schemeClr val="tx1"/>
                </a:solidFill>
                <a:latin typeface="맑은 고딕"/>
                <a:ea typeface="맑은 고딕"/>
              </a:rPr>
              <a:t>압전소자</a:t>
            </a:r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 단자간에 합선을 일으켜 고장 발생</a:t>
            </a:r>
            <a:endParaRPr lang="en-US" altLang="ko-KR" sz="1500" b="1" dirty="0" smtClean="0">
              <a:solidFill>
                <a:schemeClr val="tx1"/>
              </a:solidFill>
              <a:latin typeface="맑은 고딕"/>
              <a:ea typeface="맑은 고딕"/>
            </a:endParaRPr>
          </a:p>
        </p:txBody>
      </p:sp>
      <p:sp>
        <p:nvSpPr>
          <p:cNvPr id="3" name="사각형 설명선 2"/>
          <p:cNvSpPr/>
          <p:nvPr/>
        </p:nvSpPr>
        <p:spPr bwMode="auto">
          <a:xfrm>
            <a:off x="6732240" y="1201316"/>
            <a:ext cx="1728192" cy="1008112"/>
          </a:xfrm>
          <a:prstGeom prst="wedgeRectCallout">
            <a:avLst>
              <a:gd name="adj1" fmla="val -41997"/>
              <a:gd name="adj2" fmla="val 68547"/>
            </a:avLst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200" b="1" dirty="0" smtClean="0"/>
              <a:t>노폐물과 틈이</a:t>
            </a:r>
            <a:endParaRPr lang="en-US" altLang="ko-KR" sz="1200" b="1" dirty="0" smtClean="0"/>
          </a:p>
          <a:p>
            <a:pPr algn="ctr"/>
            <a:r>
              <a:rPr lang="ko-KR" altLang="en-US" sz="1200" b="1" dirty="0" smtClean="0"/>
              <a:t>초음파 부항기의 </a:t>
            </a:r>
            <a:endParaRPr lang="en-US" altLang="ko-KR" sz="1200" b="1" dirty="0" smtClean="0"/>
          </a:p>
          <a:p>
            <a:pPr algn="ctr"/>
            <a:r>
              <a:rPr lang="ko-KR" altLang="en-US" sz="1200" b="1" dirty="0" smtClean="0"/>
              <a:t>고장의 원인</a:t>
            </a:r>
            <a:endParaRPr lang="en-US" altLang="ko-K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35435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55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문제상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황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0" y="1057300"/>
            <a:ext cx="2133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44" y="2214585"/>
            <a:ext cx="1669201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467544" y="3880482"/>
            <a:ext cx="2891820" cy="1249038"/>
            <a:chOff x="323528" y="4518412"/>
            <a:chExt cx="2891820" cy="98963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26" t="10771" r="16278" b="21511"/>
            <a:stretch/>
          </p:blipFill>
          <p:spPr bwMode="auto">
            <a:xfrm>
              <a:off x="2478130" y="4522582"/>
              <a:ext cx="737218" cy="985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18" t="40366" r="42697" b="32492"/>
            <a:stretch/>
          </p:blipFill>
          <p:spPr bwMode="auto">
            <a:xfrm>
              <a:off x="1403648" y="4518412"/>
              <a:ext cx="959464" cy="970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" t="10771" r="59272" b="21511"/>
            <a:stretch/>
          </p:blipFill>
          <p:spPr bwMode="auto">
            <a:xfrm>
              <a:off x="323528" y="4518412"/>
              <a:ext cx="936269" cy="970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14585"/>
            <a:ext cx="98707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64" y="2214585"/>
            <a:ext cx="1462212" cy="147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43" y="3907391"/>
            <a:ext cx="1381296" cy="119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93519"/>
            <a:ext cx="2191036" cy="228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193519"/>
            <a:ext cx="1440159" cy="10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r="29385"/>
          <a:stretch/>
        </p:blipFill>
        <p:spPr bwMode="auto">
          <a:xfrm>
            <a:off x="7451268" y="3512224"/>
            <a:ext cx="1441211" cy="19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2439690" y="1140092"/>
            <a:ext cx="5660702" cy="637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※ </a:t>
            </a:r>
            <a:r>
              <a:rPr lang="ko-KR" altLang="en-US" sz="13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실제 제품에 대해서 문제상황</a:t>
            </a:r>
            <a:r>
              <a:rPr lang="en-US" altLang="ko-KR" sz="13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, </a:t>
            </a:r>
            <a:r>
              <a:rPr lang="ko-KR" altLang="en-US" sz="13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고장 발생의 원인을 확인해 결과</a:t>
            </a:r>
            <a:endParaRPr lang="en-US" altLang="ko-KR" sz="1300" b="1" dirty="0" smtClean="0">
              <a:solidFill>
                <a:schemeClr val="tx1"/>
              </a:solidFill>
              <a:latin typeface="맑은 고딕"/>
              <a:ea typeface="맑은 고딕"/>
            </a:endParaRPr>
          </a:p>
          <a:p>
            <a:r>
              <a:rPr lang="en-US" altLang="ko-KR" sz="1300" b="1" dirty="0">
                <a:solidFill>
                  <a:schemeClr val="tx1"/>
                </a:solidFill>
                <a:latin typeface="맑은 고딕"/>
                <a:ea typeface="맑은 고딕"/>
              </a:rPr>
              <a:t> </a:t>
            </a:r>
            <a:r>
              <a:rPr lang="ko-KR" altLang="en-US" sz="13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→ 모세메디에서 생각하고 있는 부분과 다른 문제원인이 발견되었음</a:t>
            </a:r>
            <a:endParaRPr lang="en-US" altLang="ko-KR" sz="1300" b="1" dirty="0" smtClean="0">
              <a:solidFill>
                <a:schemeClr val="tx1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801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56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3.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문제상황의 원인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67544" y="1273324"/>
            <a:ext cx="6984776" cy="1008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▶ 노폐물과 틈이 초음파 </a:t>
            </a:r>
            <a:r>
              <a:rPr lang="ko-KR" altLang="en-US" sz="1800" b="1" dirty="0" err="1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부항기</a:t>
            </a: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 고장의 원인인 듯 했으나</a:t>
            </a:r>
            <a:endParaRPr lang="en-US" altLang="ko-KR" sz="1800" b="1" dirty="0" smtClean="0">
              <a:solidFill>
                <a:sysClr val="windowText" lastClr="000000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ko-KR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▶</a:t>
            </a:r>
            <a:r>
              <a:rPr lang="en-US" altLang="ko-KR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 </a:t>
            </a: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관련 </a:t>
            </a:r>
            <a:r>
              <a:rPr lang="ko-KR" altLang="en-US" sz="1800" b="1" u="sng" dirty="0" smtClean="0">
                <a:solidFill>
                  <a:srgbClr val="FF0000"/>
                </a:solidFill>
                <a:latin typeface="맑은 고딕"/>
                <a:ea typeface="맑은 고딕"/>
              </a:rPr>
              <a:t>테스트결과</a:t>
            </a:r>
            <a:r>
              <a:rPr lang="ko-KR" altLang="en-US" sz="18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 고장의 원인은 아닌 것으로 판단</a:t>
            </a:r>
            <a:endParaRPr lang="ko-KR" altLang="en-US" sz="18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67544" y="2641476"/>
            <a:ext cx="1800200" cy="5676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b="1" smtClean="0">
                <a:solidFill>
                  <a:schemeClr val="tx1"/>
                </a:solidFill>
              </a:rPr>
              <a:t>노폐물</a:t>
            </a:r>
            <a:endParaRPr lang="ko-KR" altLang="en-US" sz="2500" b="1" dirty="0">
              <a:solidFill>
                <a:schemeClr val="tx1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67544" y="3300331"/>
            <a:ext cx="1800200" cy="56528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tx1"/>
                </a:solidFill>
              </a:rPr>
              <a:t>틈</a:t>
            </a:r>
            <a:endParaRPr lang="ko-KR" altLang="en-US" sz="2500" b="1" dirty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723010" y="2929508"/>
            <a:ext cx="3243955" cy="637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※ </a:t>
            </a:r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다른 문제원인이 있음</a:t>
            </a:r>
            <a:r>
              <a:rPr lang="en-US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!</a:t>
            </a:r>
          </a:p>
        </p:txBody>
      </p:sp>
      <p:sp>
        <p:nvSpPr>
          <p:cNvPr id="3" name="오른쪽 중괄호 2"/>
          <p:cNvSpPr/>
          <p:nvPr/>
        </p:nvSpPr>
        <p:spPr>
          <a:xfrm>
            <a:off x="2411760" y="2713484"/>
            <a:ext cx="216024" cy="1152128"/>
          </a:xfrm>
          <a:prstGeom prst="rightBrac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5364088" y="2885491"/>
            <a:ext cx="2808312" cy="692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+, -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단자의 접촉에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따른 합선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791659" y="4081635"/>
            <a:ext cx="1827013" cy="7920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직접 접촉에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따른 합선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오른쪽 화살표 3"/>
          <p:cNvSpPr/>
          <p:nvPr/>
        </p:nvSpPr>
        <p:spPr bwMode="auto">
          <a:xfrm>
            <a:off x="5058396" y="2948683"/>
            <a:ext cx="216024" cy="617460"/>
          </a:xfrm>
          <a:prstGeom prst="rightArrow">
            <a:avLst/>
          </a:prstGeom>
          <a:solidFill>
            <a:schemeClr val="accent2">
              <a:lumMod val="75000"/>
              <a:alpha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6993459" y="4081634"/>
            <a:ext cx="1827013" cy="7920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매질에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따른 합선</a:t>
            </a:r>
            <a:endParaRPr lang="en-US" altLang="ko-KR" sz="2000" b="1" dirty="0" smtClean="0">
              <a:solidFill>
                <a:schemeClr val="tx1"/>
              </a:solidFill>
            </a:endParaRPr>
          </a:p>
        </p:txBody>
      </p:sp>
      <p:sp>
        <p:nvSpPr>
          <p:cNvPr id="18" name="오른쪽 화살표 17"/>
          <p:cNvSpPr/>
          <p:nvPr/>
        </p:nvSpPr>
        <p:spPr bwMode="auto">
          <a:xfrm rot="5400000">
            <a:off x="5681948" y="3688607"/>
            <a:ext cx="216024" cy="35401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9" name="오른쪽 화살표 18"/>
          <p:cNvSpPr/>
          <p:nvPr/>
        </p:nvSpPr>
        <p:spPr bwMode="auto">
          <a:xfrm rot="5400000">
            <a:off x="7621948" y="3682212"/>
            <a:ext cx="216024" cy="35401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</p:spTree>
    <p:extLst>
      <p:ext uri="{BB962C8B-B14F-4D97-AF65-F5344CB8AC3E}">
        <p14:creationId xmlns:p14="http://schemas.microsoft.com/office/powerpoint/2010/main" val="35167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57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해결방안 컨셉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19672" y="1561356"/>
            <a:ext cx="6624736" cy="8640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000" b="1" dirty="0" smtClean="0">
                <a:solidFill>
                  <a:sysClr val="windowText" lastClr="000000"/>
                </a:solidFill>
              </a:rPr>
              <a:t>+,- </a:t>
            </a:r>
            <a:r>
              <a:rPr lang="ko-KR" altLang="en-US" sz="3000" b="1" dirty="0" smtClean="0">
                <a:solidFill>
                  <a:sysClr val="windowText" lastClr="000000"/>
                </a:solidFill>
              </a:rPr>
              <a:t>단자가 접촉하지 않게</a:t>
            </a:r>
            <a:r>
              <a:rPr lang="en-US" altLang="ko-KR" sz="3000" b="1" dirty="0" smtClean="0">
                <a:solidFill>
                  <a:sysClr val="windowText" lastClr="000000"/>
                </a:solidFill>
              </a:rPr>
              <a:t>!</a:t>
            </a:r>
            <a:endParaRPr lang="ko-KR" alt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619672" y="3721596"/>
            <a:ext cx="6624736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000" b="1" dirty="0" smtClean="0">
                <a:solidFill>
                  <a:sysClr val="windowText" lastClr="000000"/>
                </a:solidFill>
              </a:rPr>
              <a:t>결합 시 초음파 전달부 미접촉</a:t>
            </a:r>
            <a:r>
              <a:rPr lang="en-US" altLang="ko-KR" sz="3000" b="1" dirty="0" smtClean="0">
                <a:solidFill>
                  <a:sysClr val="windowText" lastClr="000000"/>
                </a:solidFill>
              </a:rPr>
              <a:t>!</a:t>
            </a:r>
            <a:endParaRPr lang="ko-KR" alt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83568" y="1561356"/>
            <a:ext cx="855712" cy="86409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500" b="1" dirty="0" smtClean="0">
                <a:solidFill>
                  <a:schemeClr val="bg1"/>
                </a:solidFill>
              </a:rPr>
              <a:t>1</a:t>
            </a:r>
            <a:endParaRPr lang="ko-KR" altLang="en-US" sz="35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83568" y="3721596"/>
            <a:ext cx="855712" cy="86409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500" b="1" dirty="0" smtClean="0">
                <a:solidFill>
                  <a:schemeClr val="bg1"/>
                </a:solidFill>
              </a:rPr>
              <a:t>3</a:t>
            </a:r>
            <a:endParaRPr lang="ko-KR" altLang="en-US" sz="35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619672" y="2641476"/>
            <a:ext cx="6624736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000" b="1" dirty="0" smtClean="0">
                <a:solidFill>
                  <a:sysClr val="windowText" lastClr="000000"/>
                </a:solidFill>
              </a:rPr>
              <a:t>결합 시 연결</a:t>
            </a:r>
            <a:r>
              <a:rPr lang="en-US" altLang="ko-KR" sz="3000" b="1" dirty="0" smtClean="0">
                <a:solidFill>
                  <a:sysClr val="windowText" lastClr="000000"/>
                </a:solidFill>
              </a:rPr>
              <a:t>/</a:t>
            </a:r>
            <a:r>
              <a:rPr lang="ko-KR" altLang="en-US" sz="3000" b="1" dirty="0" smtClean="0">
                <a:solidFill>
                  <a:sysClr val="windowText" lastClr="000000"/>
                </a:solidFill>
              </a:rPr>
              <a:t>전달부가 회전하지 않게</a:t>
            </a:r>
            <a:r>
              <a:rPr lang="en-US" altLang="ko-KR" sz="3000" b="1" dirty="0" smtClean="0">
                <a:solidFill>
                  <a:sysClr val="windowText" lastClr="000000"/>
                </a:solidFill>
              </a:rPr>
              <a:t>!</a:t>
            </a:r>
            <a:endParaRPr lang="ko-KR" alt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83568" y="2641476"/>
            <a:ext cx="855712" cy="86409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500" b="1" dirty="0" smtClean="0">
                <a:solidFill>
                  <a:schemeClr val="bg1"/>
                </a:solidFill>
              </a:rPr>
              <a:t>2</a:t>
            </a:r>
            <a:endParaRPr lang="ko-KR" altLang="en-U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58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4.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해결방안 컨셉 아이디어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!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2" y="1134176"/>
            <a:ext cx="2860948" cy="116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 bwMode="auto">
          <a:xfrm>
            <a:off x="107504" y="1057300"/>
            <a:ext cx="3024336" cy="86409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3" name="오른쪽 화살표 2"/>
          <p:cNvSpPr/>
          <p:nvPr/>
        </p:nvSpPr>
        <p:spPr bwMode="auto">
          <a:xfrm>
            <a:off x="3203848" y="1273324"/>
            <a:ext cx="288032" cy="360040"/>
          </a:xfrm>
          <a:prstGeom prst="rightArrow">
            <a:avLst/>
          </a:prstGeom>
          <a:solidFill>
            <a:srgbClr val="FF0000">
              <a:alpha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9" name="직사각형 8"/>
          <p:cNvSpPr/>
          <p:nvPr/>
        </p:nvSpPr>
        <p:spPr>
          <a:xfrm>
            <a:off x="3491880" y="1103430"/>
            <a:ext cx="4392488" cy="7200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[</a:t>
            </a:r>
            <a:r>
              <a:rPr lang="ko-KR" altLang="en-US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공간분리</a:t>
            </a:r>
            <a:r>
              <a:rPr lang="en-US" altLang="ko-KR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]+</a:t>
            </a:r>
            <a:r>
              <a:rPr lang="en-US" altLang="ko-KR" sz="2000" b="1" dirty="0" smtClean="0">
                <a:solidFill>
                  <a:sysClr val="windowText" lastClr="000000"/>
                </a:solidFill>
              </a:rPr>
              <a:t> - </a:t>
            </a:r>
            <a:r>
              <a:rPr lang="ko-KR" altLang="en-US" sz="2000" b="1" dirty="0" smtClean="0">
                <a:solidFill>
                  <a:sysClr val="windowText" lastClr="000000"/>
                </a:solidFill>
              </a:rPr>
              <a:t>단자를 분리하고 </a:t>
            </a:r>
            <a:endParaRPr lang="en-US" altLang="ko-KR" sz="2000" b="1" dirty="0" smtClean="0">
              <a:solidFill>
                <a:sysClr val="windowText" lastClr="000000"/>
              </a:solidFill>
            </a:endParaRPr>
          </a:p>
          <a:p>
            <a:r>
              <a:rPr lang="ko-KR" altLang="en-US" sz="2000" b="1" dirty="0" smtClean="0">
                <a:solidFill>
                  <a:sysClr val="windowText" lastClr="000000"/>
                </a:solidFill>
              </a:rPr>
              <a:t>연결</a:t>
            </a:r>
            <a:r>
              <a:rPr lang="en-US" altLang="ko-KR" sz="2000" b="1" dirty="0" smtClean="0">
                <a:solidFill>
                  <a:sysClr val="windowText" lastClr="000000"/>
                </a:solidFill>
              </a:rPr>
              <a:t>/</a:t>
            </a:r>
            <a:r>
              <a:rPr lang="ko-KR" altLang="en-US" sz="2000" b="1" dirty="0" smtClean="0">
                <a:solidFill>
                  <a:sysClr val="windowText" lastClr="000000"/>
                </a:solidFill>
              </a:rPr>
              <a:t>전달부는 회전 없이 결합</a:t>
            </a:r>
            <a:endParaRPr lang="ko-KR" altLang="en-US" sz="20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3491880" y="1934361"/>
            <a:ext cx="4645683" cy="3264534"/>
            <a:chOff x="3491880" y="1934361"/>
            <a:chExt cx="4645683" cy="326453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934361"/>
              <a:ext cx="4645683" cy="3264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원호 3"/>
            <p:cNvSpPr/>
            <p:nvPr/>
          </p:nvSpPr>
          <p:spPr>
            <a:xfrm>
              <a:off x="4826856" y="2654385"/>
              <a:ext cx="1986018" cy="457200"/>
            </a:xfrm>
            <a:prstGeom prst="arc">
              <a:avLst>
                <a:gd name="adj1" fmla="val 21350221"/>
                <a:gd name="adj2" fmla="val 10956708"/>
              </a:avLst>
            </a:prstGeom>
            <a:ln w="25400">
              <a:solidFill>
                <a:schemeClr val="bg1"/>
              </a:solidFill>
              <a:prstDash val="sysDot"/>
              <a:headEnd type="triangl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순서도: 연결자 4"/>
            <p:cNvSpPr/>
            <p:nvPr/>
          </p:nvSpPr>
          <p:spPr bwMode="auto">
            <a:xfrm>
              <a:off x="4527612" y="2654385"/>
              <a:ext cx="260412" cy="228600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ko-KR" sz="1000" b="1" dirty="0" smtClean="0"/>
                <a:t>1</a:t>
              </a:r>
              <a:endParaRPr lang="ko-KR" altLang="en-US" sz="1000" b="1" dirty="0" smtClean="0"/>
            </a:p>
          </p:txBody>
        </p:sp>
        <p:cxnSp>
          <p:nvCxnSpPr>
            <p:cNvPr id="11" name="직선 화살표 연결선 10"/>
            <p:cNvCxnSpPr/>
            <p:nvPr/>
          </p:nvCxnSpPr>
          <p:spPr>
            <a:xfrm>
              <a:off x="6588224" y="3111585"/>
              <a:ext cx="0" cy="45504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순서도: 연결자 14"/>
            <p:cNvSpPr/>
            <p:nvPr/>
          </p:nvSpPr>
          <p:spPr bwMode="auto">
            <a:xfrm>
              <a:off x="6280743" y="3224806"/>
              <a:ext cx="260412" cy="228600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rgbClr val="00000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ko-KR" sz="1000" b="1" dirty="0" smtClean="0"/>
                <a:t>2</a:t>
              </a:r>
              <a:endParaRPr lang="ko-KR" altLang="en-US" sz="1000" b="1" dirty="0" smtClean="0"/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193322" y="2846548"/>
            <a:ext cx="3730606" cy="13070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[</a:t>
            </a:r>
            <a:r>
              <a:rPr lang="ko-KR" altLang="en-US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해결 아이디어</a:t>
            </a:r>
            <a:r>
              <a:rPr lang="en-US" altLang="ko-KR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]</a:t>
            </a:r>
          </a:p>
          <a:p>
            <a:r>
              <a:rPr lang="en-US" altLang="ko-KR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-①</a:t>
            </a:r>
            <a:r>
              <a:rPr lang="ko-KR" altLang="en-US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회전하면서 결합하지만 </a:t>
            </a:r>
            <a:r>
              <a:rPr lang="en-US" altLang="ko-KR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②</a:t>
            </a:r>
            <a:r>
              <a:rPr lang="ko-KR" altLang="en-US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은 상하로만 </a:t>
            </a:r>
            <a:endParaRPr lang="en-US" altLang="ko-KR" sz="1500" b="1" dirty="0" smtClean="0">
              <a:solidFill>
                <a:sysClr val="windowText" lastClr="000000"/>
              </a:solidFill>
              <a:latin typeface="맑은 고딕"/>
              <a:ea typeface="맑은 고딕"/>
            </a:endParaRPr>
          </a:p>
          <a:p>
            <a:r>
              <a:rPr lang="en-US" altLang="ko-KR" sz="1500" b="1" dirty="0">
                <a:solidFill>
                  <a:sysClr val="windowText" lastClr="000000"/>
                </a:solidFill>
                <a:latin typeface="맑은 고딕"/>
                <a:ea typeface="맑은 고딕"/>
              </a:rPr>
              <a:t> </a:t>
            </a:r>
            <a:r>
              <a:rPr lang="ko-KR" altLang="en-US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동작 </a:t>
            </a:r>
            <a:endParaRPr lang="en-US" altLang="ko-KR" sz="1500" b="1" dirty="0" smtClean="0">
              <a:solidFill>
                <a:sysClr val="windowText" lastClr="000000"/>
              </a:solidFill>
              <a:latin typeface="맑은 고딕"/>
              <a:ea typeface="맑은 고딕"/>
            </a:endParaRPr>
          </a:p>
          <a:p>
            <a:r>
              <a:rPr lang="en-US" altLang="ko-KR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-</a:t>
            </a:r>
            <a:r>
              <a:rPr lang="ko-KR" altLang="en-US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연결부와 전달부는 회전하지 않고</a:t>
            </a:r>
            <a:r>
              <a:rPr lang="en-US" altLang="ko-KR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 </a:t>
            </a:r>
            <a:r>
              <a:rPr lang="ko-KR" altLang="en-US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상하</a:t>
            </a:r>
            <a:endParaRPr lang="en-US" altLang="ko-KR" sz="1500" b="1" dirty="0" smtClean="0">
              <a:solidFill>
                <a:sysClr val="windowText" lastClr="000000"/>
              </a:solidFill>
              <a:latin typeface="맑은 고딕"/>
              <a:ea typeface="맑은 고딕"/>
            </a:endParaRPr>
          </a:p>
          <a:p>
            <a:r>
              <a:rPr lang="en-US" altLang="ko-KR" sz="1500" b="1" dirty="0">
                <a:solidFill>
                  <a:sysClr val="windowText" lastClr="000000"/>
                </a:solidFill>
                <a:latin typeface="맑은 고딕"/>
                <a:ea typeface="맑은 고딕"/>
              </a:rPr>
              <a:t> </a:t>
            </a:r>
            <a:r>
              <a:rPr lang="ko-KR" altLang="en-US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로만 이동</a:t>
            </a:r>
            <a:r>
              <a:rPr lang="en-US" altLang="ko-KR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(</a:t>
            </a:r>
            <a:r>
              <a:rPr lang="ko-KR" altLang="en-US" sz="15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이중호스</a:t>
            </a:r>
            <a:r>
              <a:rPr lang="en-US" altLang="ko-KR" sz="1500" b="1" dirty="0">
                <a:solidFill>
                  <a:sysClr val="windowText" lastClr="000000"/>
                </a:solidFill>
                <a:latin typeface="맑은 고딕"/>
                <a:ea typeface="맑은 고딕"/>
              </a:rPr>
              <a:t>)</a:t>
            </a:r>
            <a:endParaRPr lang="ko-KR" altLang="en-US" sz="15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236296" y="2641476"/>
            <a:ext cx="13790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포고핀 연결부 </a:t>
            </a:r>
            <a:endParaRPr lang="ko-KR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22" name="직선 화살표 연결선 21"/>
          <p:cNvCxnSpPr/>
          <p:nvPr/>
        </p:nvCxnSpPr>
        <p:spPr>
          <a:xfrm flipH="1">
            <a:off x="7120242" y="2768685"/>
            <a:ext cx="332078" cy="20476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>
            <a:off x="6430913" y="2300463"/>
            <a:ext cx="229319" cy="44339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6391615" y="2038853"/>
            <a:ext cx="13790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전원 공급 나사 </a:t>
            </a:r>
            <a:endParaRPr lang="en-US" altLang="ko-KR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lang="ko-KR" alt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모듈 고정부</a:t>
            </a:r>
            <a:endParaRPr lang="ko-KR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28" name="직선 화살표 연결선 27"/>
          <p:cNvCxnSpPr/>
          <p:nvPr/>
        </p:nvCxnSpPr>
        <p:spPr>
          <a:xfrm flipH="1" flipV="1">
            <a:off x="6966498" y="3937620"/>
            <a:ext cx="557830" cy="72403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7369380" y="3892034"/>
            <a:ext cx="13790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초음파 진동판</a:t>
            </a:r>
            <a:endParaRPr lang="ko-KR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32" name="직선 화살표 연결선 31"/>
          <p:cNvCxnSpPr/>
          <p:nvPr/>
        </p:nvCxnSpPr>
        <p:spPr>
          <a:xfrm>
            <a:off x="3995936" y="2641476"/>
            <a:ext cx="686859" cy="697631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3203848" y="2209428"/>
            <a:ext cx="13790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포고핀 고정 및</a:t>
            </a:r>
            <a:endParaRPr lang="en-US" altLang="ko-KR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lang="ko-KR" alt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직선 운동 모듈</a:t>
            </a:r>
            <a:endParaRPr lang="ko-KR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218325"/>
            <a:ext cx="1138116" cy="1190111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414" y="4165729"/>
            <a:ext cx="1357446" cy="1309955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 bwMode="auto">
          <a:xfrm>
            <a:off x="7668344" y="506789"/>
            <a:ext cx="1296702" cy="8227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en-US" altLang="ko-KR" sz="2000" b="1" dirty="0" smtClean="0"/>
              <a:t>1</a:t>
            </a:r>
            <a:r>
              <a:rPr lang="ko-KR" altLang="en-US" sz="2000" b="1" dirty="0" smtClean="0"/>
              <a:t>번</a:t>
            </a:r>
            <a:endParaRPr lang="en-US" altLang="ko-KR" sz="2000" b="1" dirty="0" smtClean="0"/>
          </a:p>
          <a:p>
            <a:pPr algn="ctr"/>
            <a:r>
              <a:rPr lang="ko-KR" altLang="en-US" sz="1200" b="1" dirty="0" smtClean="0"/>
              <a:t>아이디</a:t>
            </a:r>
            <a:r>
              <a:rPr lang="ko-KR" altLang="en-US" sz="1200" b="1" dirty="0"/>
              <a:t>어</a:t>
            </a:r>
            <a:endParaRPr lang="ko-KR" alt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36420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59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</a:rPr>
              <a:t>4.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해결방안 컨셉 아이디어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</a:rPr>
              <a:t>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2" y="1134176"/>
            <a:ext cx="2860948" cy="116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 bwMode="auto">
          <a:xfrm>
            <a:off x="132831" y="1917647"/>
            <a:ext cx="3024336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9" name="오른쪽 화살표 8"/>
          <p:cNvSpPr/>
          <p:nvPr/>
        </p:nvSpPr>
        <p:spPr bwMode="auto">
          <a:xfrm rot="18872282">
            <a:off x="3196095" y="1657818"/>
            <a:ext cx="288032" cy="360040"/>
          </a:xfrm>
          <a:prstGeom prst="rightArrow">
            <a:avLst/>
          </a:prstGeom>
          <a:solidFill>
            <a:srgbClr val="FF0000">
              <a:alpha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0" name="직사각형 9"/>
          <p:cNvSpPr/>
          <p:nvPr/>
        </p:nvSpPr>
        <p:spPr>
          <a:xfrm>
            <a:off x="3491880" y="1214042"/>
            <a:ext cx="4797930" cy="7200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[</a:t>
            </a:r>
            <a:r>
              <a:rPr lang="ko-KR" altLang="en-US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시</a:t>
            </a:r>
            <a:r>
              <a:rPr lang="ko-KR" altLang="en-US" sz="2000" b="1" dirty="0">
                <a:solidFill>
                  <a:sysClr val="windowText" lastClr="000000"/>
                </a:solidFill>
                <a:latin typeface="맑은 고딕"/>
                <a:ea typeface="맑은 고딕"/>
              </a:rPr>
              <a:t>간</a:t>
            </a:r>
            <a:r>
              <a:rPr lang="ko-KR" altLang="en-US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분리</a:t>
            </a:r>
            <a:r>
              <a:rPr lang="en-US" altLang="ko-KR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] </a:t>
            </a:r>
            <a:r>
              <a:rPr lang="ko-KR" altLang="en-US" sz="2000" b="1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결합 시 전달부는 없게 하고 결합 후 전달부가 압전소자에 접촉</a:t>
            </a:r>
            <a:endParaRPr lang="en-US" altLang="ko-KR" sz="2000" b="1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7" y="2541993"/>
            <a:ext cx="2276386" cy="28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758875" y="2461456"/>
            <a:ext cx="1305338" cy="44910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300" b="1" dirty="0" smtClean="0">
                <a:solidFill>
                  <a:sysClr val="windowText" lastClr="000000"/>
                </a:solidFill>
              </a:rPr>
              <a:t>결합 후</a:t>
            </a:r>
            <a:endParaRPr lang="en-US" altLang="ko-KR" sz="1300" b="1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87" y="2815334"/>
            <a:ext cx="244771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오른쪽 화살표 14"/>
          <p:cNvSpPr/>
          <p:nvPr/>
        </p:nvSpPr>
        <p:spPr bwMode="auto">
          <a:xfrm>
            <a:off x="2999363" y="3903549"/>
            <a:ext cx="288048" cy="547943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6" name="오른쪽 화살표 15"/>
          <p:cNvSpPr/>
          <p:nvPr/>
        </p:nvSpPr>
        <p:spPr bwMode="auto">
          <a:xfrm>
            <a:off x="5414481" y="3883112"/>
            <a:ext cx="288048" cy="547943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29" y="2514185"/>
            <a:ext cx="2330566" cy="297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6635572" y="2317440"/>
            <a:ext cx="1824860" cy="44910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300" b="1" smtClean="0">
                <a:solidFill>
                  <a:sysClr val="windowText" lastClr="000000"/>
                </a:solidFill>
              </a:rPr>
              <a:t>초음파 단자 결합</a:t>
            </a:r>
            <a:endParaRPr lang="en-US" altLang="ko-KR" sz="1300" b="1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9" name="아래쪽 화살표 18"/>
          <p:cNvSpPr/>
          <p:nvPr/>
        </p:nvSpPr>
        <p:spPr bwMode="auto">
          <a:xfrm>
            <a:off x="7740352" y="3037520"/>
            <a:ext cx="144016" cy="504056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032" y="2137420"/>
            <a:ext cx="442913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타원 20"/>
          <p:cNvSpPr/>
          <p:nvPr/>
        </p:nvSpPr>
        <p:spPr bwMode="auto">
          <a:xfrm>
            <a:off x="7668344" y="506789"/>
            <a:ext cx="1296702" cy="8227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en-US" altLang="ko-KR" sz="2000" b="1" dirty="0" smtClean="0"/>
              <a:t>2</a:t>
            </a:r>
            <a:r>
              <a:rPr lang="ko-KR" altLang="en-US" sz="2000" b="1" dirty="0" smtClean="0"/>
              <a:t>번</a:t>
            </a:r>
            <a:endParaRPr lang="en-US" altLang="ko-KR" sz="2000" b="1" dirty="0" smtClean="0"/>
          </a:p>
          <a:p>
            <a:pPr algn="ctr"/>
            <a:r>
              <a:rPr lang="ko-KR" altLang="en-US" sz="1200" b="1" dirty="0" smtClean="0"/>
              <a:t>아이디</a:t>
            </a:r>
            <a:r>
              <a:rPr lang="ko-KR" altLang="en-US" sz="1200" b="1" dirty="0"/>
              <a:t>어</a:t>
            </a:r>
            <a:endParaRPr lang="ko-KR" altLang="en-US" sz="1200" b="1" dirty="0" smtClean="0"/>
          </a:p>
        </p:txBody>
      </p:sp>
      <p:sp>
        <p:nvSpPr>
          <p:cNvPr id="22" name="직사각형 21"/>
          <p:cNvSpPr/>
          <p:nvPr/>
        </p:nvSpPr>
        <p:spPr>
          <a:xfrm>
            <a:off x="2159117" y="5113452"/>
            <a:ext cx="3293769" cy="402982"/>
          </a:xfrm>
          <a:prstGeom prst="rect">
            <a:avLst/>
          </a:prstGeom>
          <a:solidFill>
            <a:srgbClr val="FFFF00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ko-KR" altLang="en-US" sz="1500" b="1" dirty="0" smtClean="0"/>
              <a:t>현재 구조를 최소 변경 장점</a:t>
            </a:r>
            <a:endParaRPr lang="en-US" altLang="ko-KR" sz="1500" b="1" dirty="0" smtClean="0"/>
          </a:p>
        </p:txBody>
      </p:sp>
    </p:spTree>
    <p:extLst>
      <p:ext uri="{BB962C8B-B14F-4D97-AF65-F5344CB8AC3E}">
        <p14:creationId xmlns:p14="http://schemas.microsoft.com/office/powerpoint/2010/main" val="8039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년 중소기업R&amp;D기획지원사업-실적보고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"/>
            <a:ext cx="9144000" cy="57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60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해결방안에 대한 보완요소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1, 2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번 아이디어의 초음파 전달부 장착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024" y="2425452"/>
            <a:ext cx="2453371" cy="2880320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 bwMode="auto">
          <a:xfrm>
            <a:off x="3368168" y="3577580"/>
            <a:ext cx="504056" cy="43204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2576080" y="2112606"/>
            <a:ext cx="1584176" cy="288032"/>
          </a:xfrm>
          <a:prstGeom prst="round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800" b="1" dirty="0" smtClean="0"/>
              <a:t>한국등록 </a:t>
            </a:r>
            <a:r>
              <a:rPr lang="en-US" altLang="ko-KR" sz="800" b="1" dirty="0" smtClean="0"/>
              <a:t>10-1849063</a:t>
            </a:r>
            <a:endParaRPr lang="ko-KR" altLang="en-US" sz="800" b="1" dirty="0" smtClean="0"/>
          </a:p>
        </p:txBody>
      </p:sp>
      <p:sp>
        <p:nvSpPr>
          <p:cNvPr id="11" name="직사각형 10"/>
          <p:cNvSpPr/>
          <p:nvPr/>
        </p:nvSpPr>
        <p:spPr>
          <a:xfrm>
            <a:off x="573918" y="3652303"/>
            <a:ext cx="2305535" cy="44910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 smtClean="0">
                <a:solidFill>
                  <a:sysClr val="windowText" lastClr="000000"/>
                </a:solidFill>
              </a:rPr>
              <a:t>연결단자</a:t>
            </a:r>
            <a:r>
              <a:rPr lang="en-US" altLang="ko-KR" b="1" dirty="0" smtClean="0">
                <a:solidFill>
                  <a:sysClr val="windowText" lastClr="000000"/>
                </a:solidFill>
              </a:rPr>
              <a:t>(</a:t>
            </a:r>
            <a:r>
              <a:rPr lang="ko-KR" altLang="en-US" b="1" dirty="0" smtClean="0">
                <a:solidFill>
                  <a:sysClr val="windowText" lastClr="000000"/>
                </a:solidFill>
              </a:rPr>
              <a:t>회전하지 않기</a:t>
            </a:r>
            <a:endParaRPr lang="en-US" altLang="ko-KR" b="1" dirty="0" smtClean="0">
              <a:solidFill>
                <a:sysClr val="windowText" lastClr="000000"/>
              </a:solidFill>
            </a:endParaRPr>
          </a:p>
          <a:p>
            <a:r>
              <a:rPr lang="ko-KR" altLang="en-US" b="1" dirty="0" smtClean="0">
                <a:solidFill>
                  <a:sysClr val="windowText" lastClr="000000"/>
                </a:solidFill>
              </a:rPr>
              <a:t>때문에 그냥 빼면 어떨지</a:t>
            </a:r>
            <a:r>
              <a:rPr lang="en-US" altLang="ko-KR" b="1" dirty="0" smtClean="0">
                <a:solidFill>
                  <a:sysClr val="windowText" lastClr="000000"/>
                </a:solidFill>
              </a:rPr>
              <a:t>?)</a:t>
            </a:r>
            <a:endParaRPr lang="en-US" altLang="ko-KR" b="1" dirty="0">
              <a:solidFill>
                <a:sysClr val="windowText" lastClr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7" y="1885053"/>
            <a:ext cx="1740673" cy="125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모서리가 둥근 직사각형 13"/>
          <p:cNvSpPr/>
          <p:nvPr/>
        </p:nvSpPr>
        <p:spPr bwMode="auto">
          <a:xfrm>
            <a:off x="1364097" y="2409264"/>
            <a:ext cx="725179" cy="291222"/>
          </a:xfrm>
          <a:prstGeom prst="roundRect">
            <a:avLst/>
          </a:prstGeom>
          <a:solidFill>
            <a:srgbClr val="FF0000">
              <a:alpha val="20000"/>
            </a:srgbClr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cxnSp>
        <p:nvCxnSpPr>
          <p:cNvPr id="15" name="직선 화살표 연결선 14"/>
          <p:cNvCxnSpPr/>
          <p:nvPr/>
        </p:nvCxnSpPr>
        <p:spPr>
          <a:xfrm flipV="1">
            <a:off x="2346331" y="3776352"/>
            <a:ext cx="1152128" cy="72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25" y="2074178"/>
            <a:ext cx="250507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오른쪽 화살표 16"/>
          <p:cNvSpPr/>
          <p:nvPr/>
        </p:nvSpPr>
        <p:spPr bwMode="auto">
          <a:xfrm>
            <a:off x="4664505" y="2835876"/>
            <a:ext cx="642780" cy="1440160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8" name="순서도: 연결자 17"/>
          <p:cNvSpPr/>
          <p:nvPr/>
        </p:nvSpPr>
        <p:spPr bwMode="auto">
          <a:xfrm>
            <a:off x="6855699" y="4356670"/>
            <a:ext cx="260412" cy="228600"/>
          </a:xfrm>
          <a:prstGeom prst="flowChartConnector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1500" b="1" dirty="0" smtClean="0">
                <a:solidFill>
                  <a:srgbClr val="FF0000"/>
                </a:solidFill>
              </a:rPr>
              <a:t>+</a:t>
            </a:r>
            <a:endParaRPr lang="ko-KR" altLang="en-US" sz="1500" b="1" dirty="0" smtClean="0">
              <a:solidFill>
                <a:srgbClr val="FF0000"/>
              </a:solidFill>
            </a:endParaRPr>
          </a:p>
        </p:txBody>
      </p:sp>
      <p:sp>
        <p:nvSpPr>
          <p:cNvPr id="19" name="순서도: 연결자 18"/>
          <p:cNvSpPr/>
          <p:nvPr/>
        </p:nvSpPr>
        <p:spPr bwMode="auto">
          <a:xfrm>
            <a:off x="7323509" y="3734060"/>
            <a:ext cx="260412" cy="228600"/>
          </a:xfrm>
          <a:prstGeom prst="flowChartConnector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ko-KR" sz="1500" b="1" dirty="0" smtClean="0">
                <a:solidFill>
                  <a:srgbClr val="FF0000"/>
                </a:solidFill>
              </a:rPr>
              <a:t>-</a:t>
            </a:r>
            <a:endParaRPr lang="ko-KR" altLang="en-US" sz="1500" b="1" dirty="0" smtClean="0">
              <a:solidFill>
                <a:srgbClr val="FF0000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533925" y="1873335"/>
            <a:ext cx="3293769" cy="52730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ko-KR" altLang="en-US" sz="1500" b="1" dirty="0" smtClean="0"/>
              <a:t>기존 초음파 연결부를</a:t>
            </a:r>
            <a:endParaRPr lang="en-US" altLang="ko-KR" sz="1500" b="1" dirty="0" smtClean="0"/>
          </a:p>
          <a:p>
            <a:pPr algn="ctr"/>
            <a:r>
              <a:rPr lang="ko-KR" altLang="en-US" sz="1500" b="1" dirty="0" smtClean="0"/>
              <a:t>변형하지 않고 활용</a:t>
            </a:r>
            <a:endParaRPr lang="en-US" altLang="ko-KR" sz="1500" b="1" dirty="0" smtClean="0"/>
          </a:p>
        </p:txBody>
      </p:sp>
    </p:spTree>
    <p:extLst>
      <p:ext uri="{BB962C8B-B14F-4D97-AF65-F5344CB8AC3E}">
        <p14:creationId xmlns:p14="http://schemas.microsoft.com/office/powerpoint/2010/main" val="23729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61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해결방안에 대한 보완요소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1, 2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번 아이디어의 초음파 전달부 장착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7" y="1874542"/>
            <a:ext cx="1740673" cy="125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 bwMode="auto">
          <a:xfrm>
            <a:off x="2514610" y="2102095"/>
            <a:ext cx="1584176" cy="288032"/>
          </a:xfrm>
          <a:prstGeom prst="round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800" b="1" dirty="0" smtClean="0"/>
              <a:t>한국공개 </a:t>
            </a:r>
            <a:r>
              <a:rPr lang="en-US" altLang="ko-KR" sz="800" b="1" dirty="0" smtClean="0"/>
              <a:t>10-2007-0020861</a:t>
            </a:r>
            <a:endParaRPr lang="ko-KR" altLang="en-US" sz="800" b="1" dirty="0" smtClean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873" y="2580265"/>
            <a:ext cx="1829650" cy="286952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47" y="3863805"/>
            <a:ext cx="1852725" cy="1576968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 bwMode="auto">
          <a:xfrm>
            <a:off x="673421" y="3401429"/>
            <a:ext cx="1584176" cy="288032"/>
          </a:xfrm>
          <a:prstGeom prst="round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800" b="1" dirty="0" smtClean="0"/>
              <a:t>한국등록 </a:t>
            </a:r>
            <a:r>
              <a:rPr lang="en-US" altLang="ko-KR" sz="800" b="1" dirty="0" smtClean="0"/>
              <a:t>10-0297484</a:t>
            </a:r>
            <a:endParaRPr lang="ko-KR" altLang="en-US" sz="800" b="1" dirty="0" smtClean="0"/>
          </a:p>
        </p:txBody>
      </p:sp>
      <p:sp>
        <p:nvSpPr>
          <p:cNvPr id="14" name="타원 13"/>
          <p:cNvSpPr/>
          <p:nvPr/>
        </p:nvSpPr>
        <p:spPr bwMode="auto">
          <a:xfrm>
            <a:off x="1276749" y="4337533"/>
            <a:ext cx="504056" cy="43204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5" name="타원 14"/>
          <p:cNvSpPr/>
          <p:nvPr/>
        </p:nvSpPr>
        <p:spPr bwMode="auto">
          <a:xfrm>
            <a:off x="3341864" y="3075800"/>
            <a:ext cx="504056" cy="43204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6" name="직사각형 15"/>
          <p:cNvSpPr/>
          <p:nvPr/>
        </p:nvSpPr>
        <p:spPr>
          <a:xfrm>
            <a:off x="4309711" y="4121510"/>
            <a:ext cx="1800199" cy="12986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 dirty="0" smtClean="0">
                <a:solidFill>
                  <a:sysClr val="windowText" lastClr="000000"/>
                </a:solidFill>
              </a:rPr>
              <a:t>연결</a:t>
            </a:r>
            <a:r>
              <a:rPr lang="en-US" altLang="ko-KR" b="1" dirty="0" smtClean="0">
                <a:solidFill>
                  <a:sysClr val="windowText" lastClr="000000"/>
                </a:solidFill>
              </a:rPr>
              <a:t>/</a:t>
            </a:r>
            <a:r>
              <a:rPr lang="ko-KR" altLang="en-US" b="1" dirty="0" smtClean="0">
                <a:solidFill>
                  <a:sysClr val="windowText" lastClr="000000"/>
                </a:solidFill>
              </a:rPr>
              <a:t>접촉만 되면 </a:t>
            </a:r>
            <a:r>
              <a:rPr lang="en-US" altLang="ko-KR" b="1" dirty="0" smtClean="0">
                <a:solidFill>
                  <a:sysClr val="windowText" lastClr="000000"/>
                </a:solidFill>
              </a:rPr>
              <a:t>OK!</a:t>
            </a:r>
          </a:p>
          <a:p>
            <a:r>
              <a:rPr lang="en-US" altLang="ko-KR" b="1" dirty="0" smtClean="0">
                <a:solidFill>
                  <a:sysClr val="windowText" lastClr="000000"/>
                </a:solidFill>
              </a:rPr>
              <a:t>(</a:t>
            </a:r>
            <a:r>
              <a:rPr lang="ko-KR" altLang="en-US" b="1" dirty="0" smtClean="0">
                <a:solidFill>
                  <a:sysClr val="windowText" lastClr="000000"/>
                </a:solidFill>
              </a:rPr>
              <a:t>측면 나사로 접촉 높이에 대한 가이드역할도 고려</a:t>
            </a:r>
            <a:r>
              <a:rPr lang="en-US" altLang="ko-KR" b="1" dirty="0" smtClean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17" name="오른쪽 화살표 16"/>
          <p:cNvSpPr/>
          <p:nvPr/>
        </p:nvSpPr>
        <p:spPr bwMode="auto">
          <a:xfrm>
            <a:off x="4603035" y="2825365"/>
            <a:ext cx="642780" cy="1440160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19" y="2124690"/>
            <a:ext cx="2278513" cy="318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5533925" y="1873335"/>
            <a:ext cx="3293769" cy="52730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ko-KR" altLang="en-US" sz="1500" b="1" dirty="0" smtClean="0"/>
              <a:t>기존 초음파 연결부를</a:t>
            </a:r>
            <a:endParaRPr lang="en-US" altLang="ko-KR" sz="1500" b="1" dirty="0" smtClean="0"/>
          </a:p>
          <a:p>
            <a:pPr algn="ctr"/>
            <a:r>
              <a:rPr lang="ko-KR" altLang="en-US" sz="1500" b="1" dirty="0" smtClean="0"/>
              <a:t>변형하지 않고 활용</a:t>
            </a:r>
            <a:endParaRPr lang="en-US" altLang="ko-KR" sz="1500" b="1" dirty="0" smtClean="0"/>
          </a:p>
        </p:txBody>
      </p:sp>
    </p:spTree>
    <p:extLst>
      <p:ext uri="{BB962C8B-B14F-4D97-AF65-F5344CB8AC3E}">
        <p14:creationId xmlns:p14="http://schemas.microsoft.com/office/powerpoint/2010/main" val="35026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62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해결방안에 대한 보완요소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1, 2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번 아이디어의 초음파 전달부 장착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" y="1834669"/>
            <a:ext cx="1740673" cy="125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 bwMode="auto">
          <a:xfrm>
            <a:off x="2502879" y="1993404"/>
            <a:ext cx="1584176" cy="288032"/>
          </a:xfrm>
          <a:prstGeom prst="roundRect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800" b="1" dirty="0" smtClean="0"/>
              <a:t>한국등록 </a:t>
            </a:r>
            <a:r>
              <a:rPr lang="en-US" altLang="ko-KR" sz="800" b="1" dirty="0" smtClean="0"/>
              <a:t>10-1352013</a:t>
            </a:r>
            <a:endParaRPr lang="ko-KR" altLang="en-US" sz="800" b="1" dirty="0" smtClean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838" y="2295943"/>
            <a:ext cx="1530217" cy="11624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962" y="3649588"/>
            <a:ext cx="2902307" cy="172819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 bwMode="auto">
          <a:xfrm>
            <a:off x="3360428" y="4405672"/>
            <a:ext cx="252028" cy="21602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4" name="직사각형 13"/>
          <p:cNvSpPr/>
          <p:nvPr/>
        </p:nvSpPr>
        <p:spPr>
          <a:xfrm>
            <a:off x="414840" y="3864374"/>
            <a:ext cx="1368152" cy="12986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b="1" dirty="0" err="1" smtClean="0">
                <a:solidFill>
                  <a:sysClr val="windowText" lastClr="000000"/>
                </a:solidFill>
              </a:rPr>
              <a:t>결착력</a:t>
            </a:r>
            <a:r>
              <a:rPr lang="ko-KR" altLang="en-US" b="1" dirty="0" smtClean="0">
                <a:solidFill>
                  <a:sysClr val="windowText" lastClr="000000"/>
                </a:solidFill>
              </a:rPr>
              <a:t> 강화</a:t>
            </a:r>
            <a:endParaRPr lang="en-US" altLang="ko-KR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US" altLang="ko-KR" b="1" dirty="0">
                <a:solidFill>
                  <a:sysClr val="windowText" lastClr="000000"/>
                </a:solidFill>
              </a:rPr>
              <a:t>+</a:t>
            </a:r>
            <a:endParaRPr lang="en-US" altLang="ko-KR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b="1" dirty="0" smtClean="0">
                <a:solidFill>
                  <a:sysClr val="windowText" lastClr="000000"/>
                </a:solidFill>
              </a:rPr>
              <a:t>전기연결</a:t>
            </a:r>
            <a:endParaRPr lang="en-US" altLang="ko-KR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US" altLang="ko-KR" b="1" dirty="0">
                <a:solidFill>
                  <a:sysClr val="windowText" lastClr="000000"/>
                </a:solidFill>
              </a:rPr>
              <a:t>+</a:t>
            </a:r>
            <a:endParaRPr lang="en-US" altLang="ko-KR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b="1" dirty="0" smtClean="0">
                <a:solidFill>
                  <a:sysClr val="windowText" lastClr="000000"/>
                </a:solidFill>
              </a:rPr>
              <a:t>가이드 역활</a:t>
            </a:r>
            <a:endParaRPr lang="en-US" altLang="ko-KR" b="1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03372"/>
            <a:ext cx="2755732" cy="338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오른쪽 화살표 15"/>
          <p:cNvSpPr/>
          <p:nvPr/>
        </p:nvSpPr>
        <p:spPr bwMode="auto">
          <a:xfrm>
            <a:off x="4980802" y="2877147"/>
            <a:ext cx="642780" cy="1440160"/>
          </a:xfrm>
          <a:prstGeom prst="rightArrow">
            <a:avLst/>
          </a:prstGeom>
          <a:solidFill>
            <a:srgbClr val="FFFFFF">
              <a:lumMod val="75000"/>
              <a:alpha val="50000"/>
            </a:srgb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17" name="직사각형 16"/>
          <p:cNvSpPr/>
          <p:nvPr/>
        </p:nvSpPr>
        <p:spPr>
          <a:xfrm>
            <a:off x="5533925" y="1873335"/>
            <a:ext cx="3293769" cy="52730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ko-KR" altLang="en-US" sz="1500" b="1" dirty="0" smtClean="0"/>
              <a:t>기존 초음파 연결부를</a:t>
            </a:r>
            <a:endParaRPr lang="en-US" altLang="ko-KR" sz="1500" b="1" dirty="0" smtClean="0"/>
          </a:p>
          <a:p>
            <a:pPr algn="ctr"/>
            <a:r>
              <a:rPr lang="ko-KR" altLang="en-US" sz="1500" b="1" dirty="0" smtClean="0"/>
              <a:t>변형하지 않고 활용</a:t>
            </a:r>
            <a:endParaRPr lang="en-US" altLang="ko-KR" sz="1500" b="1" dirty="0" smtClean="0"/>
          </a:p>
        </p:txBody>
      </p:sp>
    </p:spTree>
    <p:extLst>
      <p:ext uri="{BB962C8B-B14F-4D97-AF65-F5344CB8AC3E}">
        <p14:creationId xmlns:p14="http://schemas.microsoft.com/office/powerpoint/2010/main" val="412354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63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컨셉 아이디어에 대한 검증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컨셉 아이디어 실제 제작</a:t>
            </a:r>
          </a:p>
        </p:txBody>
      </p:sp>
      <p:grpSp>
        <p:nvGrpSpPr>
          <p:cNvPr id="37" name="그룹 36"/>
          <p:cNvGrpSpPr/>
          <p:nvPr/>
        </p:nvGrpSpPr>
        <p:grpSpPr>
          <a:xfrm>
            <a:off x="1412954" y="1831618"/>
            <a:ext cx="3603252" cy="3266124"/>
            <a:chOff x="680716" y="810948"/>
            <a:chExt cx="3603252" cy="3266124"/>
          </a:xfrm>
        </p:grpSpPr>
        <p:grpSp>
          <p:nvGrpSpPr>
            <p:cNvPr id="38" name="그룹 37"/>
            <p:cNvGrpSpPr/>
            <p:nvPr/>
          </p:nvGrpSpPr>
          <p:grpSpPr>
            <a:xfrm>
              <a:off x="680716" y="810948"/>
              <a:ext cx="3603252" cy="3266124"/>
              <a:chOff x="467544" y="810948"/>
              <a:chExt cx="3603252" cy="3266124"/>
            </a:xfrm>
          </p:grpSpPr>
          <p:grpSp>
            <p:nvGrpSpPr>
              <p:cNvPr id="40" name="그룹 39"/>
              <p:cNvGrpSpPr/>
              <p:nvPr/>
            </p:nvGrpSpPr>
            <p:grpSpPr>
              <a:xfrm>
                <a:off x="467544" y="1155299"/>
                <a:ext cx="3603252" cy="2921773"/>
                <a:chOff x="320675" y="801278"/>
                <a:chExt cx="3603252" cy="2921773"/>
              </a:xfrm>
            </p:grpSpPr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933" t="13221" r="32417" b="12996"/>
                <a:stretch/>
              </p:blipFill>
              <p:spPr bwMode="auto">
                <a:xfrm>
                  <a:off x="320675" y="801278"/>
                  <a:ext cx="3470491" cy="28437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3" name="직사각형 42"/>
                <p:cNvSpPr/>
                <p:nvPr/>
              </p:nvSpPr>
              <p:spPr>
                <a:xfrm>
                  <a:off x="1497120" y="2138875"/>
                  <a:ext cx="2426807" cy="15841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385D8A">
                      <a:alpha val="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1" name="직사각형 40"/>
              <p:cNvSpPr/>
              <p:nvPr/>
            </p:nvSpPr>
            <p:spPr>
              <a:xfrm>
                <a:off x="1136416" y="810948"/>
                <a:ext cx="25023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초음파 </a:t>
                </a:r>
                <a:r>
                  <a:rPr lang="ko-KR" altLang="en-US" sz="14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부항기</a:t>
                </a:r>
                <a:r>
                  <a:rPr lang="ko-KR" altLang="en-US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조립 사진</a:t>
                </a:r>
                <a:endParaRPr lang="ko-KR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39" name="자유형 38"/>
            <p:cNvSpPr/>
            <p:nvPr/>
          </p:nvSpPr>
          <p:spPr>
            <a:xfrm>
              <a:off x="993565" y="1093509"/>
              <a:ext cx="1082727" cy="1659118"/>
            </a:xfrm>
            <a:custGeom>
              <a:avLst/>
              <a:gdLst>
                <a:gd name="connsiteX0" fmla="*/ 1033198 w 1082727"/>
                <a:gd name="connsiteY0" fmla="*/ 1385740 h 1659118"/>
                <a:gd name="connsiteX1" fmla="*/ 986064 w 1082727"/>
                <a:gd name="connsiteY1" fmla="*/ 1376314 h 1659118"/>
                <a:gd name="connsiteX2" fmla="*/ 901223 w 1082727"/>
                <a:gd name="connsiteY2" fmla="*/ 1310326 h 1659118"/>
                <a:gd name="connsiteX3" fmla="*/ 882369 w 1082727"/>
                <a:gd name="connsiteY3" fmla="*/ 1253765 h 1659118"/>
                <a:gd name="connsiteX4" fmla="*/ 872942 w 1082727"/>
                <a:gd name="connsiteY4" fmla="*/ 1225485 h 1659118"/>
                <a:gd name="connsiteX5" fmla="*/ 854089 w 1082727"/>
                <a:gd name="connsiteY5" fmla="*/ 1197204 h 1659118"/>
                <a:gd name="connsiteX6" fmla="*/ 835235 w 1082727"/>
                <a:gd name="connsiteY6" fmla="*/ 1140644 h 1659118"/>
                <a:gd name="connsiteX7" fmla="*/ 816381 w 1082727"/>
                <a:gd name="connsiteY7" fmla="*/ 1102936 h 1659118"/>
                <a:gd name="connsiteX8" fmla="*/ 797528 w 1082727"/>
                <a:gd name="connsiteY8" fmla="*/ 1046376 h 1659118"/>
                <a:gd name="connsiteX9" fmla="*/ 797528 w 1082727"/>
                <a:gd name="connsiteY9" fmla="*/ 848413 h 1659118"/>
                <a:gd name="connsiteX10" fmla="*/ 778674 w 1082727"/>
                <a:gd name="connsiteY10" fmla="*/ 820132 h 1659118"/>
                <a:gd name="connsiteX11" fmla="*/ 750394 w 1082727"/>
                <a:gd name="connsiteY11" fmla="*/ 810705 h 1659118"/>
                <a:gd name="connsiteX12" fmla="*/ 693833 w 1082727"/>
                <a:gd name="connsiteY12" fmla="*/ 782425 h 1659118"/>
                <a:gd name="connsiteX13" fmla="*/ 665553 w 1082727"/>
                <a:gd name="connsiteY13" fmla="*/ 556182 h 1659118"/>
                <a:gd name="connsiteX14" fmla="*/ 656126 w 1082727"/>
                <a:gd name="connsiteY14" fmla="*/ 527901 h 1659118"/>
                <a:gd name="connsiteX15" fmla="*/ 618419 w 1082727"/>
                <a:gd name="connsiteY15" fmla="*/ 509048 h 1659118"/>
                <a:gd name="connsiteX16" fmla="*/ 590138 w 1082727"/>
                <a:gd name="connsiteY16" fmla="*/ 490194 h 1659118"/>
                <a:gd name="connsiteX17" fmla="*/ 561858 w 1082727"/>
                <a:gd name="connsiteY17" fmla="*/ 433633 h 1659118"/>
                <a:gd name="connsiteX18" fmla="*/ 543004 w 1082727"/>
                <a:gd name="connsiteY18" fmla="*/ 405353 h 1659118"/>
                <a:gd name="connsiteX19" fmla="*/ 505297 w 1082727"/>
                <a:gd name="connsiteY19" fmla="*/ 358219 h 1659118"/>
                <a:gd name="connsiteX20" fmla="*/ 467590 w 1082727"/>
                <a:gd name="connsiteY20" fmla="*/ 301658 h 1659118"/>
                <a:gd name="connsiteX21" fmla="*/ 448736 w 1082727"/>
                <a:gd name="connsiteY21" fmla="*/ 273378 h 1659118"/>
                <a:gd name="connsiteX22" fmla="*/ 439309 w 1082727"/>
                <a:gd name="connsiteY22" fmla="*/ 245097 h 1659118"/>
                <a:gd name="connsiteX23" fmla="*/ 373322 w 1082727"/>
                <a:gd name="connsiteY23" fmla="*/ 160256 h 1659118"/>
                <a:gd name="connsiteX24" fmla="*/ 345041 w 1082727"/>
                <a:gd name="connsiteY24" fmla="*/ 141402 h 1659118"/>
                <a:gd name="connsiteX25" fmla="*/ 326188 w 1082727"/>
                <a:gd name="connsiteY25" fmla="*/ 113122 h 1659118"/>
                <a:gd name="connsiteX26" fmla="*/ 269627 w 1082727"/>
                <a:gd name="connsiteY26" fmla="*/ 65988 h 1659118"/>
                <a:gd name="connsiteX27" fmla="*/ 241346 w 1082727"/>
                <a:gd name="connsiteY27" fmla="*/ 56561 h 1659118"/>
                <a:gd name="connsiteX28" fmla="*/ 213066 w 1082727"/>
                <a:gd name="connsiteY28" fmla="*/ 37707 h 1659118"/>
                <a:gd name="connsiteX29" fmla="*/ 175359 w 1082727"/>
                <a:gd name="connsiteY29" fmla="*/ 28281 h 1659118"/>
                <a:gd name="connsiteX30" fmla="*/ 147078 w 1082727"/>
                <a:gd name="connsiteY30" fmla="*/ 18854 h 1659118"/>
                <a:gd name="connsiteX31" fmla="*/ 99944 w 1082727"/>
                <a:gd name="connsiteY31" fmla="*/ 9427 h 1659118"/>
                <a:gd name="connsiteX32" fmla="*/ 62237 w 1082727"/>
                <a:gd name="connsiteY32" fmla="*/ 0 h 1659118"/>
                <a:gd name="connsiteX33" fmla="*/ 24530 w 1082727"/>
                <a:gd name="connsiteY33" fmla="*/ 131976 h 1659118"/>
                <a:gd name="connsiteX34" fmla="*/ 52810 w 1082727"/>
                <a:gd name="connsiteY34" fmla="*/ 150829 h 1659118"/>
                <a:gd name="connsiteX35" fmla="*/ 137651 w 1082727"/>
                <a:gd name="connsiteY35" fmla="*/ 216817 h 1659118"/>
                <a:gd name="connsiteX36" fmla="*/ 165932 w 1082727"/>
                <a:gd name="connsiteY36" fmla="*/ 235670 h 1659118"/>
                <a:gd name="connsiteX37" fmla="*/ 194212 w 1082727"/>
                <a:gd name="connsiteY37" fmla="*/ 254524 h 1659118"/>
                <a:gd name="connsiteX38" fmla="*/ 203639 w 1082727"/>
                <a:gd name="connsiteY38" fmla="*/ 480767 h 1659118"/>
                <a:gd name="connsiteX39" fmla="*/ 241346 w 1082727"/>
                <a:gd name="connsiteY39" fmla="*/ 537328 h 1659118"/>
                <a:gd name="connsiteX40" fmla="*/ 231920 w 1082727"/>
                <a:gd name="connsiteY40" fmla="*/ 593889 h 1659118"/>
                <a:gd name="connsiteX41" fmla="*/ 213066 w 1082727"/>
                <a:gd name="connsiteY41" fmla="*/ 622169 h 1659118"/>
                <a:gd name="connsiteX42" fmla="*/ 260200 w 1082727"/>
                <a:gd name="connsiteY42" fmla="*/ 735291 h 1659118"/>
                <a:gd name="connsiteX43" fmla="*/ 269627 w 1082727"/>
                <a:gd name="connsiteY43" fmla="*/ 763571 h 1659118"/>
                <a:gd name="connsiteX44" fmla="*/ 288480 w 1082727"/>
                <a:gd name="connsiteY44" fmla="*/ 876693 h 1659118"/>
                <a:gd name="connsiteX45" fmla="*/ 297907 w 1082727"/>
                <a:gd name="connsiteY45" fmla="*/ 914400 h 1659118"/>
                <a:gd name="connsiteX46" fmla="*/ 354468 w 1082727"/>
                <a:gd name="connsiteY46" fmla="*/ 952107 h 1659118"/>
                <a:gd name="connsiteX47" fmla="*/ 382748 w 1082727"/>
                <a:gd name="connsiteY47" fmla="*/ 970961 h 1659118"/>
                <a:gd name="connsiteX48" fmla="*/ 439309 w 1082727"/>
                <a:gd name="connsiteY48" fmla="*/ 989815 h 1659118"/>
                <a:gd name="connsiteX49" fmla="*/ 458163 w 1082727"/>
                <a:gd name="connsiteY49" fmla="*/ 1018095 h 1659118"/>
                <a:gd name="connsiteX50" fmla="*/ 486443 w 1082727"/>
                <a:gd name="connsiteY50" fmla="*/ 1074656 h 1659118"/>
                <a:gd name="connsiteX51" fmla="*/ 524150 w 1082727"/>
                <a:gd name="connsiteY51" fmla="*/ 1084083 h 1659118"/>
                <a:gd name="connsiteX52" fmla="*/ 703260 w 1082727"/>
                <a:gd name="connsiteY52" fmla="*/ 1102936 h 1659118"/>
                <a:gd name="connsiteX53" fmla="*/ 759821 w 1082727"/>
                <a:gd name="connsiteY53" fmla="*/ 1112363 h 1659118"/>
                <a:gd name="connsiteX54" fmla="*/ 731540 w 1082727"/>
                <a:gd name="connsiteY54" fmla="*/ 1225485 h 1659118"/>
                <a:gd name="connsiteX55" fmla="*/ 722113 w 1082727"/>
                <a:gd name="connsiteY55" fmla="*/ 1253765 h 1659118"/>
                <a:gd name="connsiteX56" fmla="*/ 740967 w 1082727"/>
                <a:gd name="connsiteY56" fmla="*/ 1395167 h 1659118"/>
                <a:gd name="connsiteX57" fmla="*/ 750394 w 1082727"/>
                <a:gd name="connsiteY57" fmla="*/ 1432875 h 1659118"/>
                <a:gd name="connsiteX58" fmla="*/ 769247 w 1082727"/>
                <a:gd name="connsiteY58" fmla="*/ 1545996 h 1659118"/>
                <a:gd name="connsiteX59" fmla="*/ 863515 w 1082727"/>
                <a:gd name="connsiteY59" fmla="*/ 1640264 h 1659118"/>
                <a:gd name="connsiteX60" fmla="*/ 986064 w 1082727"/>
                <a:gd name="connsiteY60" fmla="*/ 1659118 h 1659118"/>
                <a:gd name="connsiteX61" fmla="*/ 1033198 w 1082727"/>
                <a:gd name="connsiteY61" fmla="*/ 1395167 h 1659118"/>
                <a:gd name="connsiteX62" fmla="*/ 1080332 w 1082727"/>
                <a:gd name="connsiteY62" fmla="*/ 1404594 h 1659118"/>
                <a:gd name="connsiteX63" fmla="*/ 1080332 w 1082727"/>
                <a:gd name="connsiteY63" fmla="*/ 1423448 h 165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082727" h="1659118">
                  <a:moveTo>
                    <a:pt x="1033198" y="1385740"/>
                  </a:moveTo>
                  <a:cubicBezTo>
                    <a:pt x="1017487" y="1382598"/>
                    <a:pt x="1000650" y="1382944"/>
                    <a:pt x="986064" y="1376314"/>
                  </a:cubicBezTo>
                  <a:cubicBezTo>
                    <a:pt x="944722" y="1357522"/>
                    <a:pt x="930046" y="1339149"/>
                    <a:pt x="901223" y="1310326"/>
                  </a:cubicBezTo>
                  <a:lnTo>
                    <a:pt x="882369" y="1253765"/>
                  </a:lnTo>
                  <a:cubicBezTo>
                    <a:pt x="879227" y="1244338"/>
                    <a:pt x="878454" y="1233753"/>
                    <a:pt x="872942" y="1225485"/>
                  </a:cubicBezTo>
                  <a:cubicBezTo>
                    <a:pt x="866658" y="1216058"/>
                    <a:pt x="858690" y="1207557"/>
                    <a:pt x="854089" y="1197204"/>
                  </a:cubicBezTo>
                  <a:cubicBezTo>
                    <a:pt x="846018" y="1179044"/>
                    <a:pt x="844123" y="1158419"/>
                    <a:pt x="835235" y="1140644"/>
                  </a:cubicBezTo>
                  <a:cubicBezTo>
                    <a:pt x="828950" y="1128075"/>
                    <a:pt x="821600" y="1115984"/>
                    <a:pt x="816381" y="1102936"/>
                  </a:cubicBezTo>
                  <a:cubicBezTo>
                    <a:pt x="809000" y="1084484"/>
                    <a:pt x="797528" y="1046376"/>
                    <a:pt x="797528" y="1046376"/>
                  </a:cubicBezTo>
                  <a:cubicBezTo>
                    <a:pt x="801961" y="984319"/>
                    <a:pt x="816506" y="911672"/>
                    <a:pt x="797528" y="848413"/>
                  </a:cubicBezTo>
                  <a:cubicBezTo>
                    <a:pt x="794272" y="837561"/>
                    <a:pt x="787521" y="827210"/>
                    <a:pt x="778674" y="820132"/>
                  </a:cubicBezTo>
                  <a:cubicBezTo>
                    <a:pt x="770915" y="813925"/>
                    <a:pt x="759282" y="815149"/>
                    <a:pt x="750394" y="810705"/>
                  </a:cubicBezTo>
                  <a:cubicBezTo>
                    <a:pt x="677297" y="774157"/>
                    <a:pt x="764915" y="806120"/>
                    <a:pt x="693833" y="782425"/>
                  </a:cubicBezTo>
                  <a:cubicBezTo>
                    <a:pt x="653371" y="661042"/>
                    <a:pt x="686611" y="777294"/>
                    <a:pt x="665553" y="556182"/>
                  </a:cubicBezTo>
                  <a:cubicBezTo>
                    <a:pt x="664611" y="546290"/>
                    <a:pt x="663152" y="534927"/>
                    <a:pt x="656126" y="527901"/>
                  </a:cubicBezTo>
                  <a:cubicBezTo>
                    <a:pt x="646189" y="517964"/>
                    <a:pt x="630620" y="516020"/>
                    <a:pt x="618419" y="509048"/>
                  </a:cubicBezTo>
                  <a:cubicBezTo>
                    <a:pt x="608582" y="503427"/>
                    <a:pt x="599565" y="496479"/>
                    <a:pt x="590138" y="490194"/>
                  </a:cubicBezTo>
                  <a:cubicBezTo>
                    <a:pt x="536105" y="409148"/>
                    <a:pt x="600886" y="511690"/>
                    <a:pt x="561858" y="433633"/>
                  </a:cubicBezTo>
                  <a:cubicBezTo>
                    <a:pt x="556791" y="423499"/>
                    <a:pt x="549289" y="414780"/>
                    <a:pt x="543004" y="405353"/>
                  </a:cubicBezTo>
                  <a:cubicBezTo>
                    <a:pt x="521775" y="341665"/>
                    <a:pt x="551217" y="410699"/>
                    <a:pt x="505297" y="358219"/>
                  </a:cubicBezTo>
                  <a:cubicBezTo>
                    <a:pt x="490376" y="341166"/>
                    <a:pt x="480159" y="320512"/>
                    <a:pt x="467590" y="301658"/>
                  </a:cubicBezTo>
                  <a:lnTo>
                    <a:pt x="448736" y="273378"/>
                  </a:lnTo>
                  <a:cubicBezTo>
                    <a:pt x="445594" y="263951"/>
                    <a:pt x="444135" y="253783"/>
                    <a:pt x="439309" y="245097"/>
                  </a:cubicBezTo>
                  <a:cubicBezTo>
                    <a:pt x="421187" y="212477"/>
                    <a:pt x="401751" y="183947"/>
                    <a:pt x="373322" y="160256"/>
                  </a:cubicBezTo>
                  <a:cubicBezTo>
                    <a:pt x="364618" y="153003"/>
                    <a:pt x="354468" y="147687"/>
                    <a:pt x="345041" y="141402"/>
                  </a:cubicBezTo>
                  <a:cubicBezTo>
                    <a:pt x="338757" y="131975"/>
                    <a:pt x="333441" y="121825"/>
                    <a:pt x="326188" y="113122"/>
                  </a:cubicBezTo>
                  <a:cubicBezTo>
                    <a:pt x="311298" y="95255"/>
                    <a:pt x="290811" y="76580"/>
                    <a:pt x="269627" y="65988"/>
                  </a:cubicBezTo>
                  <a:cubicBezTo>
                    <a:pt x="260739" y="61544"/>
                    <a:pt x="250773" y="59703"/>
                    <a:pt x="241346" y="56561"/>
                  </a:cubicBezTo>
                  <a:cubicBezTo>
                    <a:pt x="231919" y="50276"/>
                    <a:pt x="223480" y="42170"/>
                    <a:pt x="213066" y="37707"/>
                  </a:cubicBezTo>
                  <a:cubicBezTo>
                    <a:pt x="201158" y="32603"/>
                    <a:pt x="187816" y="31840"/>
                    <a:pt x="175359" y="28281"/>
                  </a:cubicBezTo>
                  <a:cubicBezTo>
                    <a:pt x="165804" y="25551"/>
                    <a:pt x="156718" y="21264"/>
                    <a:pt x="147078" y="18854"/>
                  </a:cubicBezTo>
                  <a:cubicBezTo>
                    <a:pt x="131534" y="14968"/>
                    <a:pt x="115585" y="12903"/>
                    <a:pt x="99944" y="9427"/>
                  </a:cubicBezTo>
                  <a:cubicBezTo>
                    <a:pt x="87297" y="6616"/>
                    <a:pt x="74806" y="3142"/>
                    <a:pt x="62237" y="0"/>
                  </a:cubicBezTo>
                  <a:cubicBezTo>
                    <a:pt x="-15313" y="15510"/>
                    <a:pt x="-11079" y="-1558"/>
                    <a:pt x="24530" y="131976"/>
                  </a:cubicBezTo>
                  <a:cubicBezTo>
                    <a:pt x="27449" y="142923"/>
                    <a:pt x="44107" y="143576"/>
                    <a:pt x="52810" y="150829"/>
                  </a:cubicBezTo>
                  <a:cubicBezTo>
                    <a:pt x="141413" y="224664"/>
                    <a:pt x="-5294" y="121522"/>
                    <a:pt x="137651" y="216817"/>
                  </a:cubicBezTo>
                  <a:lnTo>
                    <a:pt x="165932" y="235670"/>
                  </a:lnTo>
                  <a:lnTo>
                    <a:pt x="194212" y="254524"/>
                  </a:lnTo>
                  <a:cubicBezTo>
                    <a:pt x="188661" y="343350"/>
                    <a:pt x="169744" y="401678"/>
                    <a:pt x="203639" y="480767"/>
                  </a:cubicBezTo>
                  <a:cubicBezTo>
                    <a:pt x="212565" y="501594"/>
                    <a:pt x="241346" y="537328"/>
                    <a:pt x="241346" y="537328"/>
                  </a:cubicBezTo>
                  <a:cubicBezTo>
                    <a:pt x="238204" y="556182"/>
                    <a:pt x="237964" y="575756"/>
                    <a:pt x="231920" y="593889"/>
                  </a:cubicBezTo>
                  <a:cubicBezTo>
                    <a:pt x="228337" y="604637"/>
                    <a:pt x="214317" y="610909"/>
                    <a:pt x="213066" y="622169"/>
                  </a:cubicBezTo>
                  <a:cubicBezTo>
                    <a:pt x="204684" y="697602"/>
                    <a:pt x="237419" y="666950"/>
                    <a:pt x="260200" y="735291"/>
                  </a:cubicBezTo>
                  <a:lnTo>
                    <a:pt x="269627" y="763571"/>
                  </a:lnTo>
                  <a:cubicBezTo>
                    <a:pt x="284946" y="901445"/>
                    <a:pt x="268382" y="806348"/>
                    <a:pt x="288480" y="876693"/>
                  </a:cubicBezTo>
                  <a:cubicBezTo>
                    <a:pt x="292039" y="889150"/>
                    <a:pt x="289375" y="904650"/>
                    <a:pt x="297907" y="914400"/>
                  </a:cubicBezTo>
                  <a:cubicBezTo>
                    <a:pt x="312828" y="931453"/>
                    <a:pt x="335614" y="939538"/>
                    <a:pt x="354468" y="952107"/>
                  </a:cubicBezTo>
                  <a:cubicBezTo>
                    <a:pt x="363895" y="958392"/>
                    <a:pt x="372000" y="967378"/>
                    <a:pt x="382748" y="970961"/>
                  </a:cubicBezTo>
                  <a:lnTo>
                    <a:pt x="439309" y="989815"/>
                  </a:lnTo>
                  <a:cubicBezTo>
                    <a:pt x="445594" y="999242"/>
                    <a:pt x="453096" y="1007962"/>
                    <a:pt x="458163" y="1018095"/>
                  </a:cubicBezTo>
                  <a:cubicBezTo>
                    <a:pt x="467573" y="1036915"/>
                    <a:pt x="466182" y="1061148"/>
                    <a:pt x="486443" y="1074656"/>
                  </a:cubicBezTo>
                  <a:cubicBezTo>
                    <a:pt x="497223" y="1081843"/>
                    <a:pt x="511693" y="1080524"/>
                    <a:pt x="524150" y="1084083"/>
                  </a:cubicBezTo>
                  <a:cubicBezTo>
                    <a:pt x="616447" y="1110454"/>
                    <a:pt x="460256" y="1087750"/>
                    <a:pt x="703260" y="1102936"/>
                  </a:cubicBezTo>
                  <a:lnTo>
                    <a:pt x="759821" y="1112363"/>
                  </a:lnTo>
                  <a:cubicBezTo>
                    <a:pt x="789381" y="1171482"/>
                    <a:pt x="750156" y="1188254"/>
                    <a:pt x="731540" y="1225485"/>
                  </a:cubicBezTo>
                  <a:cubicBezTo>
                    <a:pt x="727096" y="1234373"/>
                    <a:pt x="725255" y="1244338"/>
                    <a:pt x="722113" y="1253765"/>
                  </a:cubicBezTo>
                  <a:cubicBezTo>
                    <a:pt x="746121" y="1373802"/>
                    <a:pt x="713414" y="1202301"/>
                    <a:pt x="740967" y="1395167"/>
                  </a:cubicBezTo>
                  <a:cubicBezTo>
                    <a:pt x="742799" y="1407993"/>
                    <a:pt x="748076" y="1420128"/>
                    <a:pt x="750394" y="1432875"/>
                  </a:cubicBezTo>
                  <a:cubicBezTo>
                    <a:pt x="751181" y="1437204"/>
                    <a:pt x="763328" y="1532975"/>
                    <a:pt x="769247" y="1545996"/>
                  </a:cubicBezTo>
                  <a:cubicBezTo>
                    <a:pt x="784329" y="1579177"/>
                    <a:pt x="823295" y="1632220"/>
                    <a:pt x="863515" y="1640264"/>
                  </a:cubicBezTo>
                  <a:cubicBezTo>
                    <a:pt x="935491" y="1654660"/>
                    <a:pt x="894750" y="1647704"/>
                    <a:pt x="986064" y="1659118"/>
                  </a:cubicBezTo>
                  <a:cubicBezTo>
                    <a:pt x="1114527" y="1627001"/>
                    <a:pt x="968301" y="1676386"/>
                    <a:pt x="1033198" y="1395167"/>
                  </a:cubicBezTo>
                  <a:cubicBezTo>
                    <a:pt x="1036801" y="1379555"/>
                    <a:pt x="1066593" y="1396350"/>
                    <a:pt x="1080332" y="1404594"/>
                  </a:cubicBezTo>
                  <a:cubicBezTo>
                    <a:pt x="1085721" y="1407827"/>
                    <a:pt x="1080332" y="1417163"/>
                    <a:pt x="1080332" y="1423448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4A7EBB">
                  <a:alpha val="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직사각형 43"/>
          <p:cNvSpPr/>
          <p:nvPr/>
        </p:nvSpPr>
        <p:spPr>
          <a:xfrm>
            <a:off x="728031" y="5019715"/>
            <a:ext cx="3831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현재 초음파 부항기용 전원문제의 해결책</a:t>
            </a:r>
            <a:endParaRPr lang="en-US" altLang="ko-KR" sz="14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회전 접촉이 아님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4833949" y="2558298"/>
            <a:ext cx="27025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신제품용 초음파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+mn-ea"/>
              </a:rPr>
              <a:t>부항기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: </a:t>
            </a:r>
          </a:p>
          <a:p>
            <a:pPr algn="ctr"/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전원문제를 근본적으로 해결 </a:t>
            </a:r>
            <a:endParaRPr lang="ko-KR" altLang="en-US" sz="1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2937273" y="4441676"/>
            <a:ext cx="2210791" cy="52730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ko-KR" altLang="en-US" sz="1500" b="1" dirty="0" smtClean="0"/>
              <a:t>기존 제품 바로 적용</a:t>
            </a:r>
            <a:endParaRPr lang="en-US" altLang="ko-KR" sz="1500" b="1" dirty="0" smtClean="0"/>
          </a:p>
          <a:p>
            <a:pPr algn="ctr"/>
            <a:r>
              <a:rPr lang="en-US" altLang="ko-KR" sz="1500" b="1" dirty="0" smtClean="0"/>
              <a:t>(2</a:t>
            </a:r>
            <a:r>
              <a:rPr lang="ko-KR" altLang="en-US" sz="1500" b="1" dirty="0" smtClean="0"/>
              <a:t>번 컨셉 아이디어</a:t>
            </a:r>
            <a:r>
              <a:rPr lang="en-US" altLang="ko-KR" sz="1500" b="1" dirty="0" smtClean="0"/>
              <a:t>)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5038623" y="3233564"/>
            <a:ext cx="2497863" cy="5273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ko-KR" altLang="en-US" sz="1500" b="1" dirty="0" smtClean="0"/>
              <a:t>발생하는 문제 근본적 해결 </a:t>
            </a:r>
            <a:r>
              <a:rPr lang="en-US" altLang="ko-KR" sz="1500" b="1" dirty="0" smtClean="0"/>
              <a:t>(1</a:t>
            </a:r>
            <a:r>
              <a:rPr lang="ko-KR" altLang="en-US" sz="1500" b="1" dirty="0" smtClean="0"/>
              <a:t>번 컨셉 아이디어</a:t>
            </a:r>
            <a:r>
              <a:rPr lang="en-US" altLang="ko-KR" sz="15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63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64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컨셉 아이디어에 대한 검증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>
                <a:solidFill>
                  <a:schemeClr val="bg1"/>
                </a:solidFill>
              </a:rPr>
              <a:t>1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번 컨셉 아이디어 실제 제작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12" y="1936509"/>
            <a:ext cx="5934964" cy="358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직사각형 32"/>
          <p:cNvSpPr/>
          <p:nvPr/>
        </p:nvSpPr>
        <p:spPr>
          <a:xfrm>
            <a:off x="107505" y="1993404"/>
            <a:ext cx="20882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신제품용 초음파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+mn-ea"/>
              </a:rPr>
              <a:t>부항기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: </a:t>
            </a:r>
          </a:p>
          <a:p>
            <a:pPr algn="ctr"/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전원문제를</a:t>
            </a:r>
            <a:endParaRPr lang="en-US" altLang="ko-KR" sz="14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근본적으로 해결 </a:t>
            </a:r>
            <a:endParaRPr lang="ko-KR" altLang="en-US" sz="14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3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65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컨셉 아이디어에 대한 검증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2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번 컨셉 아이디어 실제 제작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3473853" y="1921396"/>
            <a:ext cx="3603252" cy="2921773"/>
            <a:chOff x="320675" y="801278"/>
            <a:chExt cx="3603252" cy="292177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3" t="13221" r="57451" b="12996"/>
            <a:stretch/>
          </p:blipFill>
          <p:spPr bwMode="auto">
            <a:xfrm>
              <a:off x="320675" y="801278"/>
              <a:ext cx="1755165" cy="2843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직사각형 16"/>
            <p:cNvSpPr/>
            <p:nvPr/>
          </p:nvSpPr>
          <p:spPr>
            <a:xfrm>
              <a:off x="1497120" y="2138875"/>
              <a:ext cx="2426807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85D8A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4" r="39791" b="8942"/>
          <a:stretch/>
        </p:blipFill>
        <p:spPr bwMode="auto">
          <a:xfrm>
            <a:off x="1851160" y="2878227"/>
            <a:ext cx="1080120" cy="18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488539" y="3187033"/>
            <a:ext cx="1218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스프링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압축나사 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진동판에 </a:t>
            </a:r>
            <a:r>
              <a:rPr lang="ko-KR" altLang="en-US" sz="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비접촉</a:t>
            </a:r>
            <a:r>
              <a:rPr lang="ko-KR" alt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상태</a:t>
            </a:r>
            <a:r>
              <a: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  <a:endParaRPr lang="ko-KR" altLang="en-US" sz="8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>
            <a:off x="1491120" y="3403057"/>
            <a:ext cx="835226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4909897" y="3339433"/>
            <a:ext cx="1218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스프링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압축나사 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진동판에 접촉 상태</a:t>
            </a:r>
            <a:r>
              <a:rPr lang="en-US" altLang="ko-KR" sz="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  <a:endParaRPr lang="ko-KR" altLang="en-US" sz="8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22" name="직선 화살표 연결선 21"/>
          <p:cNvCxnSpPr/>
          <p:nvPr/>
        </p:nvCxnSpPr>
        <p:spPr>
          <a:xfrm flipH="1">
            <a:off x="4083409" y="3547073"/>
            <a:ext cx="1029974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" r="64386"/>
          <a:stretch/>
        </p:blipFill>
        <p:spPr bwMode="auto">
          <a:xfrm>
            <a:off x="6516756" y="1976810"/>
            <a:ext cx="1176445" cy="179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직선 화살표 연결선 23"/>
          <p:cNvCxnSpPr/>
          <p:nvPr/>
        </p:nvCxnSpPr>
        <p:spPr>
          <a:xfrm>
            <a:off x="6240883" y="2652641"/>
            <a:ext cx="566757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5448795" y="2448824"/>
            <a:ext cx="936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스프링       전원단자  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959768" y="2763696"/>
            <a:ext cx="936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초음파 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진동판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7959768" y="2184825"/>
            <a:ext cx="504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본체 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8103784" y="3166127"/>
            <a:ext cx="1051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피부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접촉자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29" name="직선 화살표 연결선 28"/>
          <p:cNvCxnSpPr/>
          <p:nvPr/>
        </p:nvCxnSpPr>
        <p:spPr>
          <a:xfrm flipH="1">
            <a:off x="7320083" y="2323324"/>
            <a:ext cx="667966" cy="832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 flipH="1">
            <a:off x="7507826" y="2979720"/>
            <a:ext cx="667966" cy="832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66" y="3267752"/>
            <a:ext cx="7556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8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66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3.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최종 </a:t>
            </a: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Solution 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확정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최종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Solution </a:t>
            </a:r>
            <a:r>
              <a:rPr lang="en-US" altLang="ko-KR" sz="25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→ 1</a:t>
            </a:r>
            <a:r>
              <a:rPr lang="ko-KR" altLang="en-US" sz="25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번 컨셉 아이디어</a:t>
            </a:r>
            <a:endParaRPr lang="ko-KR" altLang="en-US" sz="2500" b="1" dirty="0" smtClean="0">
              <a:solidFill>
                <a:schemeClr val="bg1"/>
              </a:solidFill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23528" y="1993404"/>
            <a:ext cx="8280920" cy="648072"/>
          </a:xfrm>
          <a:prstGeom prst="roundRect">
            <a:avLst>
              <a:gd name="adj" fmla="val 429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번 컨셉 아이디어에 대한 구체화 진행</a:t>
            </a:r>
            <a:endParaRPr lang="en-US" altLang="ko-KR" sz="2000" b="1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13484"/>
            <a:ext cx="4167559" cy="253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모서리가 둥근 직사각형 28"/>
          <p:cNvSpPr/>
          <p:nvPr/>
        </p:nvSpPr>
        <p:spPr>
          <a:xfrm>
            <a:off x="5436096" y="2857500"/>
            <a:ext cx="2952328" cy="504056"/>
          </a:xfrm>
          <a:prstGeom prst="roundRect">
            <a:avLst>
              <a:gd name="adj" fmla="val 42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mtClean="0">
                <a:solidFill>
                  <a:schemeClr val="tx1"/>
                </a:solidFill>
              </a:rPr>
              <a:t>설계 진행</a:t>
            </a:r>
            <a:endParaRPr lang="en-US" altLang="ko-KR" sz="1500" b="1" dirty="0" smtClean="0">
              <a:solidFill>
                <a:schemeClr val="tx1"/>
              </a:solidFill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5436096" y="3505572"/>
            <a:ext cx="2952328" cy="504056"/>
          </a:xfrm>
          <a:prstGeom prst="roundRect">
            <a:avLst>
              <a:gd name="adj" fmla="val 42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 smtClean="0">
                <a:solidFill>
                  <a:schemeClr val="tx1"/>
                </a:solidFill>
              </a:rPr>
              <a:t>3D </a:t>
            </a:r>
            <a:r>
              <a:rPr lang="ko-KR" altLang="en-US" sz="1500" b="1" dirty="0" smtClean="0">
                <a:solidFill>
                  <a:schemeClr val="tx1"/>
                </a:solidFill>
              </a:rPr>
              <a:t>프린터로 제작</a:t>
            </a:r>
            <a:endParaRPr lang="en-US" altLang="ko-KR" sz="1500" b="1" dirty="0" smtClean="0">
              <a:solidFill>
                <a:schemeClr val="tx1"/>
              </a:solidFill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5436096" y="4153644"/>
            <a:ext cx="2952328" cy="504056"/>
          </a:xfrm>
          <a:prstGeom prst="roundRect">
            <a:avLst>
              <a:gd name="adj" fmla="val 42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 smtClean="0">
                <a:solidFill>
                  <a:schemeClr val="tx1"/>
                </a:solidFill>
              </a:rPr>
              <a:t>Test, </a:t>
            </a:r>
            <a:r>
              <a:rPr lang="ko-KR" altLang="en-US" sz="1500" b="1" dirty="0" smtClean="0">
                <a:solidFill>
                  <a:schemeClr val="tx1"/>
                </a:solidFill>
              </a:rPr>
              <a:t>보완요소 도출</a:t>
            </a:r>
            <a:endParaRPr lang="en-US" altLang="ko-KR" sz="1500" b="1" dirty="0" smtClean="0">
              <a:solidFill>
                <a:schemeClr val="tx1"/>
              </a:solidFill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5436096" y="4794096"/>
            <a:ext cx="2952328" cy="504056"/>
          </a:xfrm>
          <a:prstGeom prst="roundRect">
            <a:avLst>
              <a:gd name="adj" fmla="val 42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dirty="0" smtClean="0">
                <a:solidFill>
                  <a:schemeClr val="tx1"/>
                </a:solidFill>
              </a:rPr>
              <a:t>최종 설계 및 시제품 제작</a:t>
            </a:r>
            <a:endParaRPr lang="en-US" altLang="ko-KR" sz="1500" b="1" dirty="0" smtClean="0">
              <a:solidFill>
                <a:schemeClr val="tx1"/>
              </a:solidFill>
            </a:endParaRPr>
          </a:p>
        </p:txBody>
      </p:sp>
      <p:sp>
        <p:nvSpPr>
          <p:cNvPr id="2" name="아래쪽 화살표 1"/>
          <p:cNvSpPr/>
          <p:nvPr/>
        </p:nvSpPr>
        <p:spPr bwMode="auto">
          <a:xfrm>
            <a:off x="6444208" y="3361556"/>
            <a:ext cx="792088" cy="7200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34" name="아래쪽 화살표 33"/>
          <p:cNvSpPr/>
          <p:nvPr/>
        </p:nvSpPr>
        <p:spPr bwMode="auto">
          <a:xfrm>
            <a:off x="6444208" y="4009628"/>
            <a:ext cx="792088" cy="7200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42" name="아래쪽 화살표 41"/>
          <p:cNvSpPr/>
          <p:nvPr/>
        </p:nvSpPr>
        <p:spPr bwMode="auto">
          <a:xfrm>
            <a:off x="6444208" y="4657700"/>
            <a:ext cx="792088" cy="7200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</p:spTree>
    <p:extLst>
      <p:ext uri="{BB962C8B-B14F-4D97-AF65-F5344CB8AC3E}">
        <p14:creationId xmlns:p14="http://schemas.microsoft.com/office/powerpoint/2010/main" val="86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67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</a:rPr>
              <a:t>4. 1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차 설계 및 제작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3D 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프린팅용 도면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: 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조립도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2" t="16569" r="28256" b="8300"/>
          <a:stretch/>
        </p:blipFill>
        <p:spPr bwMode="auto">
          <a:xfrm>
            <a:off x="642957" y="2187426"/>
            <a:ext cx="2624460" cy="275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 descr="C:\Users\LGPC\Desktop\부항기 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9" t="16570" r="26289" b="4466"/>
          <a:stretch/>
        </p:blipFill>
        <p:spPr bwMode="auto">
          <a:xfrm>
            <a:off x="3385248" y="2197071"/>
            <a:ext cx="2658309" cy="274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LGPC\Desktop\부항기 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4" t="16569" r="34192" b="13230"/>
          <a:stretch/>
        </p:blipFill>
        <p:spPr bwMode="auto">
          <a:xfrm>
            <a:off x="6270465" y="2206237"/>
            <a:ext cx="2189967" cy="273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68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</a:rPr>
              <a:t>4. 1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</a:rPr>
              <a:t>차 설계 및 제작</a:t>
            </a:r>
            <a:endParaRPr lang="en-US" altLang="ko-KR" sz="2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3D 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프린팅 부품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t="5184" r="16958" b="7547"/>
          <a:stretch/>
        </p:blipFill>
        <p:spPr bwMode="auto">
          <a:xfrm rot="10800000">
            <a:off x="4933770" y="1921396"/>
            <a:ext cx="3792505" cy="287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24999" b="18775"/>
          <a:stretch/>
        </p:blipFill>
        <p:spPr bwMode="auto">
          <a:xfrm>
            <a:off x="395536" y="1921396"/>
            <a:ext cx="4392364" cy="151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65665" y="3641939"/>
            <a:ext cx="4278343" cy="108776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altLang="ko-KR" sz="1500" b="1" dirty="0" smtClean="0"/>
              <a:t>1</a:t>
            </a:r>
            <a:r>
              <a:rPr lang="ko-KR" altLang="en-US" sz="1500" b="1" dirty="0" smtClean="0"/>
              <a:t>차 설계 및 제작을 통한 </a:t>
            </a:r>
            <a:r>
              <a:rPr lang="en-US" altLang="ko-KR" sz="1500" b="1" dirty="0" smtClean="0"/>
              <a:t>Test </a:t>
            </a:r>
            <a:r>
              <a:rPr lang="ko-KR" altLang="en-US" sz="1500" b="1" dirty="0" smtClean="0"/>
              <a:t>진행 </a:t>
            </a:r>
            <a:endParaRPr lang="en-US" altLang="ko-KR" sz="1500" b="1" dirty="0" smtClean="0"/>
          </a:p>
          <a:p>
            <a:pPr algn="ctr"/>
            <a:r>
              <a:rPr lang="en-US" altLang="ko-KR" sz="1500" b="1" dirty="0" smtClean="0"/>
              <a:t>(Test</a:t>
            </a:r>
            <a:r>
              <a:rPr lang="ko-KR" altLang="en-US" sz="1500" b="1" dirty="0"/>
              <a:t> </a:t>
            </a:r>
            <a:r>
              <a:rPr lang="ko-KR" altLang="en-US" sz="1500" b="1" dirty="0" smtClean="0"/>
              <a:t>결과 추가 보완요소 발견</a:t>
            </a:r>
            <a:r>
              <a:rPr lang="en-US" altLang="ko-KR" sz="15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08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69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5. 2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차 설계 및 제작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2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차 설계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: 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진공 및 전원선 일괄 조립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5091" r="14522" b="7198"/>
          <a:stretch/>
        </p:blipFill>
        <p:spPr bwMode="auto">
          <a:xfrm>
            <a:off x="204912" y="1921396"/>
            <a:ext cx="2682936" cy="228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4879" r="10623" b="12439"/>
          <a:stretch/>
        </p:blipFill>
        <p:spPr bwMode="auto">
          <a:xfrm rot="5400000">
            <a:off x="2530583" y="2399245"/>
            <a:ext cx="352745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7861"/>
            <a:ext cx="3096344" cy="2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5724128" y="4185823"/>
            <a:ext cx="3198223" cy="108776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ko-KR" altLang="en-US" sz="1500" b="1" dirty="0" smtClean="0"/>
              <a:t>초음파 전달수단과 전원연결</a:t>
            </a:r>
            <a:endParaRPr lang="en-US" altLang="ko-KR" sz="1500" b="1" dirty="0" smtClean="0"/>
          </a:p>
          <a:p>
            <a:pPr algn="ctr"/>
            <a:r>
              <a:rPr lang="ko-KR" altLang="en-US" sz="1500" b="1" dirty="0" smtClean="0"/>
              <a:t>전달수단과 압전소자와 연결</a:t>
            </a:r>
            <a:endParaRPr lang="en-US" altLang="ko-KR" sz="1500" b="1" dirty="0" smtClean="0"/>
          </a:p>
        </p:txBody>
      </p:sp>
    </p:spTree>
    <p:extLst>
      <p:ext uri="{BB962C8B-B14F-4D97-AF65-F5344CB8AC3E}">
        <p14:creationId xmlns:p14="http://schemas.microsoft.com/office/powerpoint/2010/main" val="30592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년 중소기업R&amp;D기획지원사업-실적보고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"/>
            <a:ext cx="9144000" cy="57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70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5. 2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차 설계 및 제작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2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차 설계 내용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1396"/>
            <a:ext cx="5760640" cy="342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5734764" y="4009628"/>
            <a:ext cx="3198223" cy="119301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ko-KR" altLang="en-US" sz="2000" b="1" dirty="0" smtClean="0"/>
              <a:t>가장 이상적인 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최종 제품을 고려한</a:t>
            </a:r>
            <a:endParaRPr lang="en-US" altLang="ko-KR" sz="2000" b="1" dirty="0" smtClean="0"/>
          </a:p>
          <a:p>
            <a:pPr algn="ctr"/>
            <a:r>
              <a:rPr lang="en-US" altLang="ko-KR" sz="2000" b="1" dirty="0" smtClean="0"/>
              <a:t>2</a:t>
            </a:r>
            <a:r>
              <a:rPr lang="ko-KR" altLang="en-US" sz="2000" b="1" dirty="0" smtClean="0"/>
              <a:t>차 설계 진행</a:t>
            </a:r>
            <a:endParaRPr lang="en-US" altLang="ko-KR" sz="2000" b="1" dirty="0" smtClean="0"/>
          </a:p>
        </p:txBody>
      </p:sp>
      <p:sp>
        <p:nvSpPr>
          <p:cNvPr id="2" name="타원 1"/>
          <p:cNvSpPr/>
          <p:nvPr/>
        </p:nvSpPr>
        <p:spPr bwMode="auto">
          <a:xfrm>
            <a:off x="2100868" y="4040754"/>
            <a:ext cx="432048" cy="396044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20" name="타원 19"/>
          <p:cNvSpPr/>
          <p:nvPr/>
        </p:nvSpPr>
        <p:spPr bwMode="auto">
          <a:xfrm>
            <a:off x="2100868" y="4472156"/>
            <a:ext cx="432048" cy="396044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algn="ctr"/>
            <a:endParaRPr lang="ko-KR" altLang="en-US" sz="800" b="1" smtClean="0"/>
          </a:p>
        </p:txBody>
      </p:sp>
      <p:sp>
        <p:nvSpPr>
          <p:cNvPr id="3" name="타원 2"/>
          <p:cNvSpPr/>
          <p:nvPr/>
        </p:nvSpPr>
        <p:spPr bwMode="auto">
          <a:xfrm>
            <a:off x="2015746" y="3996052"/>
            <a:ext cx="200764" cy="18386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00FF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ko-KR" sz="800" b="1" dirty="0" smtClean="0">
                <a:solidFill>
                  <a:srgbClr val="0000FF"/>
                </a:solidFill>
              </a:rPr>
              <a:t>1</a:t>
            </a:r>
            <a:endParaRPr lang="ko-KR" altLang="en-US" sz="800" b="1" dirty="0" smtClean="0">
              <a:solidFill>
                <a:srgbClr val="0000FF"/>
              </a:solidFill>
            </a:endParaRPr>
          </a:p>
        </p:txBody>
      </p:sp>
      <p:sp>
        <p:nvSpPr>
          <p:cNvPr id="22" name="타원 21"/>
          <p:cNvSpPr/>
          <p:nvPr/>
        </p:nvSpPr>
        <p:spPr bwMode="auto">
          <a:xfrm>
            <a:off x="1949252" y="4489490"/>
            <a:ext cx="200764" cy="18386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00FF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ko-KR" sz="800" b="1" dirty="0" smtClean="0">
                <a:solidFill>
                  <a:srgbClr val="0000FF"/>
                </a:solidFill>
              </a:rPr>
              <a:t>2</a:t>
            </a:r>
            <a:endParaRPr lang="ko-KR" altLang="en-US" sz="800" b="1" dirty="0" smtClean="0">
              <a:solidFill>
                <a:srgbClr val="0000FF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6181747" y="2337783"/>
            <a:ext cx="2304256" cy="1296144"/>
          </a:xfrm>
          <a:prstGeom prst="roundRect">
            <a:avLst>
              <a:gd name="adj" fmla="val 42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 smtClean="0">
                <a:solidFill>
                  <a:schemeClr val="tx1"/>
                </a:solidFill>
              </a:rPr>
              <a:t>1</a:t>
            </a:r>
            <a:r>
              <a:rPr lang="ko-KR" altLang="en-US" sz="1500" b="1" dirty="0" smtClean="0">
                <a:solidFill>
                  <a:schemeClr val="tx1"/>
                </a:solidFill>
              </a:rPr>
              <a:t>차 설계대비 차이점</a:t>
            </a:r>
            <a:endParaRPr lang="en-US" altLang="ko-KR" sz="15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①</a:t>
            </a:r>
            <a:r>
              <a:rPr lang="en-US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②부분이며</a:t>
            </a:r>
            <a:endParaRPr lang="en-US" altLang="ko-KR" sz="1500" b="1" dirty="0" smtClean="0">
              <a:solidFill>
                <a:schemeClr val="tx1"/>
              </a:solidFill>
              <a:latin typeface="맑은 고딕"/>
              <a:ea typeface="맑은 고딕"/>
            </a:endParaRPr>
          </a:p>
          <a:p>
            <a:pPr algn="ctr"/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쉽고</a:t>
            </a:r>
            <a:r>
              <a:rPr lang="en-US" altLang="ko-KR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/</a:t>
            </a:r>
            <a:r>
              <a:rPr lang="ko-KR" altLang="en-US" sz="15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안전한 연결 중점</a:t>
            </a:r>
            <a:endParaRPr lang="en-US" altLang="ko-KR" sz="15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71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5. 2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차 설계 및 제작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2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차 시제품 도면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2" y="1843277"/>
            <a:ext cx="467677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1907704" y="1993404"/>
            <a:ext cx="2304256" cy="519717"/>
          </a:xfrm>
          <a:prstGeom prst="roundRect">
            <a:avLst>
              <a:gd name="adj" fmla="val 42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※ </a:t>
            </a:r>
            <a:r>
              <a:rPr lang="ko-KR" altLang="en-US" sz="1000" b="1" dirty="0" smtClean="0">
                <a:solidFill>
                  <a:schemeClr val="tx1"/>
                </a:solidFill>
                <a:latin typeface="맑은 고딕"/>
                <a:ea typeface="맑은 고딕"/>
              </a:rPr>
              <a:t>세부적인 수치는 삭제함</a:t>
            </a:r>
            <a:endParaRPr lang="en-US" altLang="ko-KR" sz="1000" b="1" dirty="0" smtClean="0">
              <a:solidFill>
                <a:schemeClr val="tx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13670"/>
            <a:ext cx="200846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683463" y="4081636"/>
            <a:ext cx="3198223" cy="119301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ko-KR" altLang="en-US" sz="2000" b="1" dirty="0" smtClean="0"/>
              <a:t>최종 설계를 통한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시제품 제작 진행</a:t>
            </a:r>
            <a:endParaRPr lang="en-US" altLang="ko-KR" sz="2000" b="1" dirty="0" smtClean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96" y="2203772"/>
            <a:ext cx="1872208" cy="295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33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2"/>
          <p:cNvSpPr txBox="1">
            <a:spLocks noGrp="1"/>
          </p:cNvSpPr>
          <p:nvPr/>
        </p:nvSpPr>
        <p:spPr bwMode="auto">
          <a:xfrm>
            <a:off x="4344988" y="5516562"/>
            <a:ext cx="442912" cy="2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92F49325-BDC4-412F-B4A2-96E09CAE15B8}" type="slidenum">
              <a:rPr lang="ko-KR" altLang="en-US" sz="1200" b="1">
                <a:latin typeface="+mn-ea"/>
                <a:ea typeface="+mn-ea"/>
              </a:rPr>
              <a:pPr algn="ctr">
                <a:defRPr/>
              </a:pPr>
              <a:t>72</a:t>
            </a:fld>
            <a:endParaRPr lang="en-US" altLang="ko-KR" sz="1200" b="1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-2008" y="457234"/>
            <a:ext cx="8726553" cy="404813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4912" y="481236"/>
            <a:ext cx="8178800" cy="356658"/>
          </a:xfrm>
          <a:prstGeom prst="rect">
            <a:avLst/>
          </a:prstGeom>
          <a:noFill/>
          <a:ln>
            <a:noFill/>
          </a:ln>
          <a:extLst/>
        </p:spPr>
        <p:txBody>
          <a:bodyPr lIns="234000" anchor="ctr"/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</a:rPr>
              <a:t>5. 2</a:t>
            </a:r>
            <a:r>
              <a:rPr lang="ko-KR" altLang="en-US" sz="2000" b="1" dirty="0" smtClean="0">
                <a:solidFill>
                  <a:schemeClr val="bg1"/>
                </a:solidFill>
                <a:latin typeface="+mj-ea"/>
                <a:ea typeface="+mj-ea"/>
              </a:rPr>
              <a:t>차 설계 및 제작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-12089" y="1057301"/>
            <a:ext cx="9144000" cy="720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2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차 시제품 제작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2" y="1921396"/>
            <a:ext cx="459802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21395"/>
            <a:ext cx="1584176" cy="346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6702369" y="1921396"/>
            <a:ext cx="2190111" cy="119301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altLang="ko-KR" sz="2000" b="1" dirty="0" smtClean="0"/>
              <a:t>2</a:t>
            </a:r>
            <a:r>
              <a:rPr lang="ko-KR" altLang="en-US" sz="2000" b="1" dirty="0" smtClean="0"/>
              <a:t>차 시제품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완</a:t>
            </a:r>
            <a:r>
              <a:rPr lang="ko-KR" altLang="en-US" sz="2000" b="1" dirty="0"/>
              <a:t>성</a:t>
            </a:r>
            <a:endParaRPr lang="en-US" altLang="ko-KR" sz="2000" b="1" dirty="0" smtClean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6660199" y="3289548"/>
            <a:ext cx="2304256" cy="1296144"/>
          </a:xfrm>
          <a:prstGeom prst="roundRect">
            <a:avLst>
              <a:gd name="adj" fmla="val 42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dirty="0" smtClean="0">
                <a:solidFill>
                  <a:schemeClr val="tx1"/>
                </a:solidFill>
              </a:rPr>
              <a:t>‘2018</a:t>
            </a:r>
            <a:r>
              <a:rPr lang="ko-KR" altLang="en-US" sz="1500" b="1" dirty="0" smtClean="0">
                <a:solidFill>
                  <a:schemeClr val="tx1"/>
                </a:solidFill>
              </a:rPr>
              <a:t>년 지식재산 활용전략 </a:t>
            </a:r>
            <a:r>
              <a:rPr lang="ko-KR" altLang="en-US" sz="1500" b="1" dirty="0" err="1" smtClean="0">
                <a:solidFill>
                  <a:schemeClr val="tx1"/>
                </a:solidFill>
              </a:rPr>
              <a:t>컨퍼런스</a:t>
            </a:r>
            <a:r>
              <a:rPr lang="en-US" altLang="ko-KR" sz="1500" b="1" dirty="0" smtClean="0">
                <a:solidFill>
                  <a:schemeClr val="tx1"/>
                </a:solidFill>
              </a:rPr>
              <a:t>’</a:t>
            </a:r>
          </a:p>
          <a:p>
            <a:pPr algn="ctr"/>
            <a:r>
              <a:rPr lang="ko-KR" altLang="en-US" sz="1500" b="1" dirty="0" smtClean="0">
                <a:solidFill>
                  <a:schemeClr val="tx1"/>
                </a:solidFill>
              </a:rPr>
              <a:t>시제품 전시</a:t>
            </a:r>
            <a:endParaRPr lang="en-US" altLang="ko-KR" sz="15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919515" y="197867"/>
            <a:ext cx="4347810" cy="449323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F88E2C"/>
                </a:solidFill>
              </a:rPr>
              <a:t>5. </a:t>
            </a:r>
            <a:r>
              <a:rPr lang="ko-KR" altLang="en-US" dirty="0" smtClean="0">
                <a:solidFill>
                  <a:srgbClr val="F88E2C"/>
                </a:solidFill>
              </a:rPr>
              <a:t>자체 구축 시스템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8CC01C5-EFCE-47DE-9844-456BCEF00B26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4911"/>
            <a:ext cx="9144000" cy="5249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빠른 검색을 위한 자체 시스템 보유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7" name="_x362659784" descr="EMB000011b0be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3" y="1990079"/>
            <a:ext cx="2505707" cy="149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903466" y="1558278"/>
            <a:ext cx="2103120" cy="524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 dirty="0" smtClean="0">
                <a:solidFill>
                  <a:schemeClr val="tx1"/>
                </a:solidFill>
              </a:rPr>
              <a:t>[</a:t>
            </a:r>
            <a:r>
              <a:rPr lang="ko-KR" altLang="en-US" sz="1300" b="1" dirty="0" smtClean="0">
                <a:solidFill>
                  <a:schemeClr val="tx1"/>
                </a:solidFill>
              </a:rPr>
              <a:t>노이즈 필터링 시스템</a:t>
            </a:r>
            <a:r>
              <a:rPr lang="en-US" altLang="ko-KR" sz="1300" b="1" dirty="0" smtClean="0">
                <a:solidFill>
                  <a:schemeClr val="tx1"/>
                </a:solidFill>
              </a:rPr>
              <a:t>]</a:t>
            </a:r>
            <a:endParaRPr lang="ko-KR" altLang="en-US" sz="1300" b="1" dirty="0">
              <a:solidFill>
                <a:schemeClr val="tx1"/>
              </a:solidFill>
            </a:endParaRPr>
          </a:p>
        </p:txBody>
      </p:sp>
      <p:pic>
        <p:nvPicPr>
          <p:cNvPr id="10" name="_x362655064" descr="EMB000011b0be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21" y="2011991"/>
            <a:ext cx="2666018" cy="147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643627" y="1558278"/>
            <a:ext cx="2103120" cy="524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 dirty="0" smtClean="0">
                <a:solidFill>
                  <a:schemeClr val="tx1"/>
                </a:solidFill>
              </a:rPr>
              <a:t>[</a:t>
            </a:r>
            <a:r>
              <a:rPr lang="ko-KR" altLang="en-US" sz="1300" b="1" dirty="0" smtClean="0">
                <a:solidFill>
                  <a:schemeClr val="tx1"/>
                </a:solidFill>
              </a:rPr>
              <a:t>유효특허 추출 시스템</a:t>
            </a:r>
            <a:r>
              <a:rPr lang="en-US" altLang="ko-KR" sz="1300" b="1" dirty="0" smtClean="0">
                <a:solidFill>
                  <a:schemeClr val="tx1"/>
                </a:solidFill>
              </a:rPr>
              <a:t>]</a:t>
            </a:r>
            <a:endParaRPr lang="ko-KR" altLang="en-US" sz="1300" b="1" dirty="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83602" y="3674945"/>
            <a:ext cx="2571078" cy="372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bg1">
                    <a:lumMod val="65000"/>
                  </a:schemeClr>
                </a:solidFill>
              </a:rPr>
              <a:t>빠른 기술 검증 가능</a:t>
            </a:r>
            <a:endParaRPr lang="ko-KR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363928" y="3674945"/>
            <a:ext cx="2571078" cy="372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bg1">
                    <a:lumMod val="65000"/>
                  </a:schemeClr>
                </a:solidFill>
              </a:rPr>
              <a:t>경쟁기술과 정확한 비교 가능</a:t>
            </a:r>
            <a:endParaRPr lang="ko-KR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_x362659784" descr="EMB000011b0be7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40" y="2056067"/>
            <a:ext cx="2468880" cy="140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6051547" y="1566745"/>
            <a:ext cx="2103120" cy="524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 dirty="0" smtClean="0">
                <a:solidFill>
                  <a:schemeClr val="tx1"/>
                </a:solidFill>
              </a:rPr>
              <a:t>[</a:t>
            </a:r>
            <a:r>
              <a:rPr lang="ko-KR" altLang="en-US" sz="1300" b="1" dirty="0" smtClean="0">
                <a:solidFill>
                  <a:schemeClr val="tx1"/>
                </a:solidFill>
              </a:rPr>
              <a:t>응용 기술 발굴 시스템</a:t>
            </a:r>
            <a:r>
              <a:rPr lang="en-US" altLang="ko-KR" sz="1300" b="1" dirty="0" smtClean="0">
                <a:solidFill>
                  <a:schemeClr val="tx1"/>
                </a:solidFill>
              </a:rPr>
              <a:t>]</a:t>
            </a:r>
            <a:endParaRPr lang="ko-KR" altLang="en-US" sz="1300" b="1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051547" y="3683411"/>
            <a:ext cx="2571078" cy="372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bg1">
                    <a:lumMod val="65000"/>
                  </a:schemeClr>
                </a:solidFill>
              </a:rPr>
              <a:t>활용</a:t>
            </a:r>
            <a:r>
              <a:rPr lang="en-US" altLang="ko-KR" sz="1200" b="1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ko-KR" altLang="en-US" sz="1200" b="1" dirty="0" smtClean="0">
                <a:solidFill>
                  <a:schemeClr val="bg1">
                    <a:lumMod val="65000"/>
                  </a:schemeClr>
                </a:solidFill>
              </a:rPr>
              <a:t>확대 기술분야 발굴 가능</a:t>
            </a:r>
            <a:endParaRPr lang="ko-KR" alt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94721" y="4089811"/>
            <a:ext cx="7457739" cy="8636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300"/>
              </a:lnSpc>
              <a:spcBef>
                <a:spcPts val="600"/>
              </a:spcBef>
              <a:defRPr/>
            </a:pPr>
            <a:r>
              <a:rPr lang="ko-KR" altLang="en-US" sz="1400" b="1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  <a:sym typeface="Wingdings" pitchFamily="2" charset="2"/>
              </a:rPr>
              <a:t>자체 시스템을 활용한 빠른 유사 및 관련 특허 기술에 대한 검색이 가능 </a:t>
            </a:r>
            <a:endParaRPr lang="en-US" altLang="ko-KR" sz="1400" b="1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  <a:sym typeface="Wingdings" pitchFamily="2" charset="2"/>
            </a:endParaRPr>
          </a:p>
          <a:p>
            <a:pPr algn="ctr">
              <a:lnSpc>
                <a:spcPts val="1300"/>
              </a:lnSpc>
              <a:spcBef>
                <a:spcPts val="600"/>
              </a:spcBef>
              <a:defRPr/>
            </a:pPr>
            <a:r>
              <a:rPr lang="ko-KR" altLang="en-US" sz="2000" b="1" u="sng" dirty="0" smtClean="0">
                <a:solidFill>
                  <a:srgbClr val="0000FF"/>
                </a:solidFill>
                <a:latin typeface="HY동녘M" pitchFamily="18" charset="-127"/>
                <a:ea typeface="HY동녘M" pitchFamily="18" charset="-127"/>
                <a:sym typeface="Wingdings" pitchFamily="2" charset="2"/>
              </a:rPr>
              <a:t>관련 기술분야에 따른 빠른 이종분야 특허 검색</a:t>
            </a:r>
            <a:endParaRPr lang="en-US" altLang="ko-KR" sz="1400" b="1" u="sng" dirty="0" smtClean="0">
              <a:solidFill>
                <a:srgbClr val="0000FF"/>
              </a:solidFill>
              <a:latin typeface="HY동녘M" pitchFamily="18" charset="-127"/>
              <a:ea typeface="HY동녘M" pitchFamily="18" charset="-127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39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J:\프로젝트\해담\해담 ppt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 rot="10800000" flipH="1">
            <a:off x="35560" y="13455"/>
            <a:ext cx="6468927" cy="5725583"/>
          </a:xfrm>
          <a:custGeom>
            <a:avLst/>
            <a:gdLst>
              <a:gd name="connsiteX0" fmla="*/ 0 w 8676456"/>
              <a:gd name="connsiteY0" fmla="*/ 0 h 5143500"/>
              <a:gd name="connsiteX1" fmla="*/ 8676456 w 8676456"/>
              <a:gd name="connsiteY1" fmla="*/ 0 h 5143500"/>
              <a:gd name="connsiteX2" fmla="*/ 8676456 w 8676456"/>
              <a:gd name="connsiteY2" fmla="*/ 5143500 h 5143500"/>
              <a:gd name="connsiteX3" fmla="*/ 0 w 8676456"/>
              <a:gd name="connsiteY3" fmla="*/ 5143500 h 5143500"/>
              <a:gd name="connsiteX4" fmla="*/ 0 w 8676456"/>
              <a:gd name="connsiteY4" fmla="*/ 0 h 5143500"/>
              <a:gd name="connsiteX0" fmla="*/ 0 w 8676456"/>
              <a:gd name="connsiteY0" fmla="*/ 0 h 5143500"/>
              <a:gd name="connsiteX1" fmla="*/ 6199956 w 8676456"/>
              <a:gd name="connsiteY1" fmla="*/ 0 h 5143500"/>
              <a:gd name="connsiteX2" fmla="*/ 8676456 w 8676456"/>
              <a:gd name="connsiteY2" fmla="*/ 5143500 h 5143500"/>
              <a:gd name="connsiteX3" fmla="*/ 0 w 8676456"/>
              <a:gd name="connsiteY3" fmla="*/ 5143500 h 5143500"/>
              <a:gd name="connsiteX4" fmla="*/ 0 w 8676456"/>
              <a:gd name="connsiteY4" fmla="*/ 0 h 5143500"/>
              <a:gd name="connsiteX0" fmla="*/ 0 w 8676456"/>
              <a:gd name="connsiteY0" fmla="*/ 7620 h 5151120"/>
              <a:gd name="connsiteX1" fmla="*/ 5316036 w 8676456"/>
              <a:gd name="connsiteY1" fmla="*/ 0 h 5151120"/>
              <a:gd name="connsiteX2" fmla="*/ 8676456 w 8676456"/>
              <a:gd name="connsiteY2" fmla="*/ 5151120 h 5151120"/>
              <a:gd name="connsiteX3" fmla="*/ 0 w 8676456"/>
              <a:gd name="connsiteY3" fmla="*/ 5151120 h 5151120"/>
              <a:gd name="connsiteX4" fmla="*/ 0 w 8676456"/>
              <a:gd name="connsiteY4" fmla="*/ 7620 h 5151120"/>
              <a:gd name="connsiteX0" fmla="*/ 0 w 8676456"/>
              <a:gd name="connsiteY0" fmla="*/ 0 h 5143500"/>
              <a:gd name="connsiteX1" fmla="*/ 5841816 w 8676456"/>
              <a:gd name="connsiteY1" fmla="*/ 0 h 5143500"/>
              <a:gd name="connsiteX2" fmla="*/ 8676456 w 8676456"/>
              <a:gd name="connsiteY2" fmla="*/ 5143500 h 5143500"/>
              <a:gd name="connsiteX3" fmla="*/ 0 w 8676456"/>
              <a:gd name="connsiteY3" fmla="*/ 5143500 h 5143500"/>
              <a:gd name="connsiteX4" fmla="*/ 0 w 8676456"/>
              <a:gd name="connsiteY4" fmla="*/ 0 h 5143500"/>
              <a:gd name="connsiteX0" fmla="*/ 0 w 8676456"/>
              <a:gd name="connsiteY0" fmla="*/ 0 h 5172075"/>
              <a:gd name="connsiteX1" fmla="*/ 5841816 w 8676456"/>
              <a:gd name="connsiteY1" fmla="*/ 0 h 5172075"/>
              <a:gd name="connsiteX2" fmla="*/ 8676456 w 8676456"/>
              <a:gd name="connsiteY2" fmla="*/ 5143500 h 5172075"/>
              <a:gd name="connsiteX3" fmla="*/ 784208 w 8676456"/>
              <a:gd name="connsiteY3" fmla="*/ 5172075 h 5172075"/>
              <a:gd name="connsiteX4" fmla="*/ 0 w 8676456"/>
              <a:gd name="connsiteY4" fmla="*/ 0 h 5172075"/>
              <a:gd name="connsiteX0" fmla="*/ 14259 w 7892248"/>
              <a:gd name="connsiteY0" fmla="*/ 0 h 5181600"/>
              <a:gd name="connsiteX1" fmla="*/ 5057608 w 7892248"/>
              <a:gd name="connsiteY1" fmla="*/ 9525 h 5181600"/>
              <a:gd name="connsiteX2" fmla="*/ 7892248 w 7892248"/>
              <a:gd name="connsiteY2" fmla="*/ 5153025 h 5181600"/>
              <a:gd name="connsiteX3" fmla="*/ 0 w 7892248"/>
              <a:gd name="connsiteY3" fmla="*/ 5181600 h 5181600"/>
              <a:gd name="connsiteX4" fmla="*/ 14259 w 7892248"/>
              <a:gd name="connsiteY4" fmla="*/ 0 h 5181600"/>
              <a:gd name="connsiteX0" fmla="*/ 1 w 7877990"/>
              <a:gd name="connsiteY0" fmla="*/ 0 h 5153025"/>
              <a:gd name="connsiteX1" fmla="*/ 5043350 w 7877990"/>
              <a:gd name="connsiteY1" fmla="*/ 9525 h 5153025"/>
              <a:gd name="connsiteX2" fmla="*/ 7877990 w 7877990"/>
              <a:gd name="connsiteY2" fmla="*/ 5153025 h 5153025"/>
              <a:gd name="connsiteX3" fmla="*/ 149714 w 7877990"/>
              <a:gd name="connsiteY3" fmla="*/ 5110162 h 5153025"/>
              <a:gd name="connsiteX4" fmla="*/ 1 w 7877990"/>
              <a:gd name="connsiteY4" fmla="*/ 0 h 5153025"/>
              <a:gd name="connsiteX0" fmla="*/ 1 w 7877990"/>
              <a:gd name="connsiteY0" fmla="*/ 0 h 5153025"/>
              <a:gd name="connsiteX1" fmla="*/ 5043350 w 7877990"/>
              <a:gd name="connsiteY1" fmla="*/ 9525 h 5153025"/>
              <a:gd name="connsiteX2" fmla="*/ 7877990 w 7877990"/>
              <a:gd name="connsiteY2" fmla="*/ 5153025 h 5153025"/>
              <a:gd name="connsiteX3" fmla="*/ 0 w 7877990"/>
              <a:gd name="connsiteY3" fmla="*/ 5148263 h 5153025"/>
              <a:gd name="connsiteX4" fmla="*/ 1 w 7877990"/>
              <a:gd name="connsiteY4" fmla="*/ 0 h 5153025"/>
              <a:gd name="connsiteX0" fmla="*/ 1 w 9541387"/>
              <a:gd name="connsiteY0" fmla="*/ 0 h 5153025"/>
              <a:gd name="connsiteX1" fmla="*/ 5043350 w 9541387"/>
              <a:gd name="connsiteY1" fmla="*/ 9525 h 5153025"/>
              <a:gd name="connsiteX2" fmla="*/ 9541387 w 9541387"/>
              <a:gd name="connsiteY2" fmla="*/ 5153025 h 5153025"/>
              <a:gd name="connsiteX3" fmla="*/ 0 w 9541387"/>
              <a:gd name="connsiteY3" fmla="*/ 5148263 h 5153025"/>
              <a:gd name="connsiteX4" fmla="*/ 1 w 9541387"/>
              <a:gd name="connsiteY4" fmla="*/ 0 h 515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387" h="5153025">
                <a:moveTo>
                  <a:pt x="1" y="0"/>
                </a:moveTo>
                <a:lnTo>
                  <a:pt x="5043350" y="9525"/>
                </a:lnTo>
                <a:lnTo>
                  <a:pt x="9541387" y="5153025"/>
                </a:lnTo>
                <a:lnTo>
                  <a:pt x="0" y="5148263"/>
                </a:lnTo>
                <a:cubicBezTo>
                  <a:pt x="0" y="3432175"/>
                  <a:pt x="1" y="1716088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평행 사변형 24"/>
          <p:cNvSpPr/>
          <p:nvPr/>
        </p:nvSpPr>
        <p:spPr>
          <a:xfrm>
            <a:off x="2699794" y="3"/>
            <a:ext cx="3761967" cy="5725583"/>
          </a:xfrm>
          <a:prstGeom prst="parallelogram">
            <a:avLst>
              <a:gd name="adj" fmla="val 8050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251520" y="1633364"/>
            <a:ext cx="6540294" cy="630934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sz="3500" dirty="0" err="1" smtClean="0">
                <a:latin typeface="HY견고딕" pitchFamily="18" charset="-127"/>
                <a:ea typeface="HY견고딕" pitchFamily="18" charset="-127"/>
              </a:rPr>
              <a:t>수처리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 필터 사례</a:t>
            </a:r>
            <a:endParaRPr lang="en-US" altLang="ko-KR" sz="35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70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lumMod val="75000"/>
            <a:alpha val="50000"/>
          </a:srgbClr>
        </a:solidFill>
        <a:ln w="9525" cap="flat" cmpd="sng" algn="ctr">
          <a:solidFill>
            <a:srgbClr val="000000">
              <a:hueOff val="0"/>
              <a:satOff val="0"/>
              <a:lumOff val="0"/>
              <a:alphaOff val="0"/>
              <a:shade val="95000"/>
              <a:satMod val="105000"/>
            </a:srgbClr>
          </a:solidFill>
          <a:prstDash val="solid"/>
        </a:ln>
        <a:effectLst/>
      </a:spPr>
      <a:bodyPr rtlCol="0" anchor="ctr"/>
      <a:lstStyle>
        <a:defPPr algn="ctr">
          <a:defRPr sz="800" b="1" smtClean="0"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19245</TotalTime>
  <Words>3612</Words>
  <Application>Microsoft Office PowerPoint</Application>
  <PresentationFormat>화면 슬라이드 쇼(16:10)</PresentationFormat>
  <Paragraphs>732</Paragraphs>
  <Slides>72</Slides>
  <Notes>33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72</vt:i4>
      </vt:variant>
    </vt:vector>
  </HeadingPairs>
  <TitlesOfParts>
    <vt:vector size="73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PiChangHyun</dc:creator>
  <cp:lastModifiedBy>park</cp:lastModifiedBy>
  <cp:revision>955</cp:revision>
  <cp:lastPrinted>2015-08-12T00:58:26Z</cp:lastPrinted>
  <dcterms:created xsi:type="dcterms:W3CDTF">2010-11-15T04:38:03Z</dcterms:created>
  <dcterms:modified xsi:type="dcterms:W3CDTF">2019-06-12T02:38:59Z</dcterms:modified>
</cp:coreProperties>
</file>